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9" d="100"/>
          <a:sy n="69" d="100"/>
        </p:scale>
        <p:origin x="1398" y="6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smtClean="0"/>
              <a:t>Click to edit Master subtitle style</a:t>
            </a:r>
            <a:endParaRPr lang="en-US"/>
          </a:p>
        </p:txBody>
      </p:sp>
      <p:sp>
        <p:nvSpPr>
          <p:cNvPr id="4" name="Date Placeholder 3"/>
          <p:cNvSpPr>
            <a:spLocks noGrp="1"/>
          </p:cNvSpPr>
          <p:nvPr>
            <p:ph type="dt" sz="half" idx="10"/>
          </p:nvPr>
        </p:nvSpPr>
        <p:spPr/>
        <p:txBody>
          <a:bodyPr/>
          <a:lstStyle/>
          <a:p>
            <a:fld id="{95C3ED28-7262-544B-9F62-A769A3ECAD40}" type="datetimeFigureOut">
              <a:rPr lang="en-US" smtClean="0"/>
              <a:pPr/>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FAFB77-4301-1D44-8DB7-038C688031D5}" type="slidenum">
              <a:rPr lang="en-US" smtClean="0"/>
              <a:pPr/>
              <a:t>‹#›</a:t>
            </a:fld>
            <a:endParaRPr lang="en-US"/>
          </a:p>
        </p:txBody>
      </p:sp>
    </p:spTree>
    <p:extLst>
      <p:ext uri="{BB962C8B-B14F-4D97-AF65-F5344CB8AC3E}">
        <p14:creationId xmlns:p14="http://schemas.microsoft.com/office/powerpoint/2010/main" val="1172103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Date Placeholder 3"/>
          <p:cNvSpPr>
            <a:spLocks noGrp="1"/>
          </p:cNvSpPr>
          <p:nvPr>
            <p:ph type="dt" sz="half" idx="10"/>
          </p:nvPr>
        </p:nvSpPr>
        <p:spPr/>
        <p:txBody>
          <a:bodyPr/>
          <a:lstStyle/>
          <a:p>
            <a:fld id="{95C3ED28-7262-544B-9F62-A769A3ECAD40}" type="datetimeFigureOut">
              <a:rPr lang="en-US" smtClean="0"/>
              <a:pPr/>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FAFB77-4301-1D44-8DB7-038C688031D5}" type="slidenum">
              <a:rPr lang="en-US" smtClean="0"/>
              <a:pPr/>
              <a:t>‹#›</a:t>
            </a:fld>
            <a:endParaRPr lang="en-US"/>
          </a:p>
        </p:txBody>
      </p:sp>
    </p:spTree>
    <p:extLst>
      <p:ext uri="{BB962C8B-B14F-4D97-AF65-F5344CB8AC3E}">
        <p14:creationId xmlns:p14="http://schemas.microsoft.com/office/powerpoint/2010/main" val="3654308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ga-I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Date Placeholder 3"/>
          <p:cNvSpPr>
            <a:spLocks noGrp="1"/>
          </p:cNvSpPr>
          <p:nvPr>
            <p:ph type="dt" sz="half" idx="10"/>
          </p:nvPr>
        </p:nvSpPr>
        <p:spPr/>
        <p:txBody>
          <a:bodyPr/>
          <a:lstStyle/>
          <a:p>
            <a:fld id="{95C3ED28-7262-544B-9F62-A769A3ECAD40}" type="datetimeFigureOut">
              <a:rPr lang="en-US" smtClean="0"/>
              <a:pPr/>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FAFB77-4301-1D44-8DB7-038C688031D5}" type="slidenum">
              <a:rPr lang="en-US" smtClean="0"/>
              <a:pPr/>
              <a:t>‹#›</a:t>
            </a:fld>
            <a:endParaRPr lang="en-US"/>
          </a:p>
        </p:txBody>
      </p:sp>
    </p:spTree>
    <p:extLst>
      <p:ext uri="{BB962C8B-B14F-4D97-AF65-F5344CB8AC3E}">
        <p14:creationId xmlns:p14="http://schemas.microsoft.com/office/powerpoint/2010/main" val="1614737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idx="1"/>
          </p:nvPr>
        </p:nvSpPr>
        <p:spPr/>
        <p:txBody>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Date Placeholder 3"/>
          <p:cNvSpPr>
            <a:spLocks noGrp="1"/>
          </p:cNvSpPr>
          <p:nvPr>
            <p:ph type="dt" sz="half" idx="10"/>
          </p:nvPr>
        </p:nvSpPr>
        <p:spPr/>
        <p:txBody>
          <a:bodyPr/>
          <a:lstStyle/>
          <a:p>
            <a:fld id="{95C3ED28-7262-544B-9F62-A769A3ECAD40}" type="datetimeFigureOut">
              <a:rPr lang="en-US" smtClean="0"/>
              <a:pPr/>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FAFB77-4301-1D44-8DB7-038C688031D5}" type="slidenum">
              <a:rPr lang="en-US" smtClean="0"/>
              <a:pPr/>
              <a:t>‹#›</a:t>
            </a:fld>
            <a:endParaRPr lang="en-US"/>
          </a:p>
        </p:txBody>
      </p:sp>
    </p:spTree>
    <p:extLst>
      <p:ext uri="{BB962C8B-B14F-4D97-AF65-F5344CB8AC3E}">
        <p14:creationId xmlns:p14="http://schemas.microsoft.com/office/powerpoint/2010/main" val="1930810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ga-IE" smtClean="0"/>
              <a:t>Click to edit Master text styles</a:t>
            </a:r>
          </a:p>
        </p:txBody>
      </p:sp>
      <p:sp>
        <p:nvSpPr>
          <p:cNvPr id="4" name="Date Placeholder 3"/>
          <p:cNvSpPr>
            <a:spLocks noGrp="1"/>
          </p:cNvSpPr>
          <p:nvPr>
            <p:ph type="dt" sz="half" idx="10"/>
          </p:nvPr>
        </p:nvSpPr>
        <p:spPr/>
        <p:txBody>
          <a:bodyPr/>
          <a:lstStyle/>
          <a:p>
            <a:fld id="{95C3ED28-7262-544B-9F62-A769A3ECAD40}" type="datetimeFigureOut">
              <a:rPr lang="en-US" smtClean="0"/>
              <a:pPr/>
              <a:t>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FAFB77-4301-1D44-8DB7-038C688031D5}" type="slidenum">
              <a:rPr lang="en-US" smtClean="0"/>
              <a:pPr/>
              <a:t>‹#›</a:t>
            </a:fld>
            <a:endParaRPr lang="en-US"/>
          </a:p>
        </p:txBody>
      </p:sp>
    </p:spTree>
    <p:extLst>
      <p:ext uri="{BB962C8B-B14F-4D97-AF65-F5344CB8AC3E}">
        <p14:creationId xmlns:p14="http://schemas.microsoft.com/office/powerpoint/2010/main" val="2052456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Date Placeholder 4"/>
          <p:cNvSpPr>
            <a:spLocks noGrp="1"/>
          </p:cNvSpPr>
          <p:nvPr>
            <p:ph type="dt" sz="half" idx="10"/>
          </p:nvPr>
        </p:nvSpPr>
        <p:spPr/>
        <p:txBody>
          <a:bodyPr/>
          <a:lstStyle/>
          <a:p>
            <a:fld id="{95C3ED28-7262-544B-9F62-A769A3ECAD40}" type="datetimeFigureOut">
              <a:rPr lang="en-US" smtClean="0"/>
              <a:pPr/>
              <a:t>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FAFB77-4301-1D44-8DB7-038C688031D5}" type="slidenum">
              <a:rPr lang="en-US" smtClean="0"/>
              <a:pPr/>
              <a:t>‹#›</a:t>
            </a:fld>
            <a:endParaRPr lang="en-US"/>
          </a:p>
        </p:txBody>
      </p:sp>
    </p:spTree>
    <p:extLst>
      <p:ext uri="{BB962C8B-B14F-4D97-AF65-F5344CB8AC3E}">
        <p14:creationId xmlns:p14="http://schemas.microsoft.com/office/powerpoint/2010/main" val="2533337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ga-I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7" name="Date Placeholder 6"/>
          <p:cNvSpPr>
            <a:spLocks noGrp="1"/>
          </p:cNvSpPr>
          <p:nvPr>
            <p:ph type="dt" sz="half" idx="10"/>
          </p:nvPr>
        </p:nvSpPr>
        <p:spPr/>
        <p:txBody>
          <a:bodyPr/>
          <a:lstStyle/>
          <a:p>
            <a:fld id="{95C3ED28-7262-544B-9F62-A769A3ECAD40}" type="datetimeFigureOut">
              <a:rPr lang="en-US" smtClean="0"/>
              <a:pPr/>
              <a:t>12/9/2021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FAFB77-4301-1D44-8DB7-038C688031D5}" type="slidenum">
              <a:rPr lang="en-US" smtClean="0"/>
              <a:pPr/>
              <a:t>‹#›</a:t>
            </a:fld>
            <a:endParaRPr lang="en-US"/>
          </a:p>
        </p:txBody>
      </p:sp>
    </p:spTree>
    <p:extLst>
      <p:ext uri="{BB962C8B-B14F-4D97-AF65-F5344CB8AC3E}">
        <p14:creationId xmlns:p14="http://schemas.microsoft.com/office/powerpoint/2010/main" val="4055384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Date Placeholder 2"/>
          <p:cNvSpPr>
            <a:spLocks noGrp="1"/>
          </p:cNvSpPr>
          <p:nvPr>
            <p:ph type="dt" sz="half" idx="10"/>
          </p:nvPr>
        </p:nvSpPr>
        <p:spPr/>
        <p:txBody>
          <a:bodyPr/>
          <a:lstStyle/>
          <a:p>
            <a:fld id="{95C3ED28-7262-544B-9F62-A769A3ECAD40}" type="datetimeFigureOut">
              <a:rPr lang="en-US" smtClean="0"/>
              <a:pPr/>
              <a:t>12/9/2021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FAFB77-4301-1D44-8DB7-038C688031D5}" type="slidenum">
              <a:rPr lang="en-US" smtClean="0"/>
              <a:pPr/>
              <a:t>‹#›</a:t>
            </a:fld>
            <a:endParaRPr lang="en-US"/>
          </a:p>
        </p:txBody>
      </p:sp>
    </p:spTree>
    <p:extLst>
      <p:ext uri="{BB962C8B-B14F-4D97-AF65-F5344CB8AC3E}">
        <p14:creationId xmlns:p14="http://schemas.microsoft.com/office/powerpoint/2010/main" val="3275353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C3ED28-7262-544B-9F62-A769A3ECAD40}" type="datetimeFigureOut">
              <a:rPr lang="en-US" smtClean="0"/>
              <a:pPr/>
              <a:t>12/9/2021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FAFB77-4301-1D44-8DB7-038C688031D5}" type="slidenum">
              <a:rPr lang="en-US" smtClean="0"/>
              <a:pPr/>
              <a:t>‹#›</a:t>
            </a:fld>
            <a:endParaRPr lang="en-US"/>
          </a:p>
        </p:txBody>
      </p:sp>
    </p:spTree>
    <p:extLst>
      <p:ext uri="{BB962C8B-B14F-4D97-AF65-F5344CB8AC3E}">
        <p14:creationId xmlns:p14="http://schemas.microsoft.com/office/powerpoint/2010/main" val="2315673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smtClean="0"/>
              <a:t>Click to edit Master text styles</a:t>
            </a:r>
          </a:p>
        </p:txBody>
      </p:sp>
      <p:sp>
        <p:nvSpPr>
          <p:cNvPr id="5" name="Date Placeholder 4"/>
          <p:cNvSpPr>
            <a:spLocks noGrp="1"/>
          </p:cNvSpPr>
          <p:nvPr>
            <p:ph type="dt" sz="half" idx="10"/>
          </p:nvPr>
        </p:nvSpPr>
        <p:spPr/>
        <p:txBody>
          <a:bodyPr/>
          <a:lstStyle/>
          <a:p>
            <a:fld id="{95C3ED28-7262-544B-9F62-A769A3ECAD40}" type="datetimeFigureOut">
              <a:rPr lang="en-US" smtClean="0"/>
              <a:pPr/>
              <a:t>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FAFB77-4301-1D44-8DB7-038C688031D5}" type="slidenum">
              <a:rPr lang="en-US" smtClean="0"/>
              <a:pPr/>
              <a:t>‹#›</a:t>
            </a:fld>
            <a:endParaRPr lang="en-US"/>
          </a:p>
        </p:txBody>
      </p:sp>
    </p:spTree>
    <p:extLst>
      <p:ext uri="{BB962C8B-B14F-4D97-AF65-F5344CB8AC3E}">
        <p14:creationId xmlns:p14="http://schemas.microsoft.com/office/powerpoint/2010/main" val="2960101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smtClean="0"/>
              <a:t>Click to edit Master text styles</a:t>
            </a:r>
          </a:p>
        </p:txBody>
      </p:sp>
      <p:sp>
        <p:nvSpPr>
          <p:cNvPr id="5" name="Date Placeholder 4"/>
          <p:cNvSpPr>
            <a:spLocks noGrp="1"/>
          </p:cNvSpPr>
          <p:nvPr>
            <p:ph type="dt" sz="half" idx="10"/>
          </p:nvPr>
        </p:nvSpPr>
        <p:spPr/>
        <p:txBody>
          <a:bodyPr/>
          <a:lstStyle/>
          <a:p>
            <a:fld id="{95C3ED28-7262-544B-9F62-A769A3ECAD40}" type="datetimeFigureOut">
              <a:rPr lang="en-US" smtClean="0"/>
              <a:pPr/>
              <a:t>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FAFB77-4301-1D44-8DB7-038C688031D5}" type="slidenum">
              <a:rPr lang="en-US" smtClean="0"/>
              <a:pPr/>
              <a:t>‹#›</a:t>
            </a:fld>
            <a:endParaRPr lang="en-US"/>
          </a:p>
        </p:txBody>
      </p:sp>
    </p:spTree>
    <p:extLst>
      <p:ext uri="{BB962C8B-B14F-4D97-AF65-F5344CB8AC3E}">
        <p14:creationId xmlns:p14="http://schemas.microsoft.com/office/powerpoint/2010/main" val="669631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ga-IE"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C3ED28-7262-544B-9F62-A769A3ECAD40}" type="datetimeFigureOut">
              <a:rPr lang="en-US" smtClean="0"/>
              <a:pPr/>
              <a:t>12/9/2021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FAFB77-4301-1D44-8DB7-038C688031D5}" type="slidenum">
              <a:rPr lang="en-US" smtClean="0"/>
              <a:pPr/>
              <a:t>‹#›</a:t>
            </a:fld>
            <a:endParaRPr lang="en-US"/>
          </a:p>
        </p:txBody>
      </p:sp>
    </p:spTree>
    <p:extLst>
      <p:ext uri="{BB962C8B-B14F-4D97-AF65-F5344CB8AC3E}">
        <p14:creationId xmlns:p14="http://schemas.microsoft.com/office/powerpoint/2010/main" val="529749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9T3X0hRbTek" TargetMode="External"/><Relationship Id="rId2" Type="http://schemas.openxmlformats.org/officeDocument/2006/relationships/hyperlink" Target="http://www.skillkey.com/courses/view/3" TargetMode="External"/><Relationship Id="rId1" Type="http://schemas.openxmlformats.org/officeDocument/2006/relationships/slideLayout" Target="../slideLayouts/slideLayout1.xml"/><Relationship Id="rId4" Type="http://schemas.openxmlformats.org/officeDocument/2006/relationships/hyperlink" Target="https://www.youtube.com/watch?v=rqhSWI4-hnA"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www.youtube.com/watch?v=zAjWi663kXc" TargetMode="External"/><Relationship Id="rId7" Type="http://schemas.openxmlformats.org/officeDocument/2006/relationships/image" Target="../media/image8.png"/><Relationship Id="rId2" Type="http://schemas.openxmlformats.org/officeDocument/2006/relationships/hyperlink" Target="http://www.differencedifferently.edu.au/getting_to_know_others/part_2a.php" TargetMode="Externa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hyperlink" Target="https://www.youtube.com/watch?v=wKYcjuyLnzc" TargetMode="External"/><Relationship Id="rId10" Type="http://schemas.openxmlformats.org/officeDocument/2006/relationships/image" Target="../media/image11.png"/><Relationship Id="rId4" Type="http://schemas.openxmlformats.org/officeDocument/2006/relationships/hyperlink" Target="https://www.youtube.com/watch?v=gVSWYd8UiWM" TargetMode="Externa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yj_T6x1JqIA" TargetMode="External"/><Relationship Id="rId2" Type="http://schemas.openxmlformats.org/officeDocument/2006/relationships/hyperlink" Target="https://www.youtube.com/watch?v=ob9bQb5oqbI" TargetMode="External"/><Relationship Id="rId1" Type="http://schemas.openxmlformats.org/officeDocument/2006/relationships/slideLayout" Target="../slideLayouts/slideLayout1.xml"/><Relationship Id="rId5" Type="http://schemas.openxmlformats.org/officeDocument/2006/relationships/hyperlink" Target="https://www.youtube.com/watch?v=Hu2cJJz2dBM" TargetMode="External"/><Relationship Id="rId4" Type="http://schemas.openxmlformats.org/officeDocument/2006/relationships/hyperlink" Target="https://www.youtube.com/watch?v=ihKXQbYeV5k"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388340" y="140641"/>
            <a:ext cx="8409577" cy="644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smtClean="0">
                <a:solidFill>
                  <a:schemeClr val="tx1"/>
                </a:solidFill>
              </a:rPr>
              <a:t>Chapter 4 Nonverbal Communication 		</a:t>
            </a:r>
            <a:r>
              <a:rPr lang="en-US" sz="1600" dirty="0">
                <a:solidFill>
                  <a:schemeClr val="tx1"/>
                </a:solidFill>
              </a:rPr>
              <a:t>	</a:t>
            </a:r>
            <a:r>
              <a:rPr lang="en-US" sz="1600" dirty="0" smtClean="0">
                <a:solidFill>
                  <a:schemeClr val="tx1"/>
                </a:solidFill>
              </a:rPr>
              <a:t>                   Keimyung University</a:t>
            </a:r>
            <a:endParaRPr lang="en-US" sz="1600" dirty="0">
              <a:solidFill>
                <a:schemeClr val="tx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594251905"/>
              </p:ext>
            </p:extLst>
          </p:nvPr>
        </p:nvGraphicFramePr>
        <p:xfrm>
          <a:off x="581608" y="1397000"/>
          <a:ext cx="8023810" cy="3017520"/>
        </p:xfrm>
        <a:graphic>
          <a:graphicData uri="http://schemas.openxmlformats.org/drawingml/2006/table">
            <a:tbl>
              <a:tblPr firstRow="1" bandRow="1">
                <a:tableStyleId>{69012ECD-51FC-41F1-AA8D-1B2483CD663E}</a:tableStyleId>
              </a:tblPr>
              <a:tblGrid>
                <a:gridCol w="4011905">
                  <a:extLst>
                    <a:ext uri="{9D8B030D-6E8A-4147-A177-3AD203B41FA5}">
                      <a16:colId xmlns:a16="http://schemas.microsoft.com/office/drawing/2014/main" val="20000"/>
                    </a:ext>
                  </a:extLst>
                </a:gridCol>
                <a:gridCol w="4011905">
                  <a:extLst>
                    <a:ext uri="{9D8B030D-6E8A-4147-A177-3AD203B41FA5}">
                      <a16:colId xmlns:a16="http://schemas.microsoft.com/office/drawing/2014/main" val="20001"/>
                    </a:ext>
                  </a:extLst>
                </a:gridCol>
              </a:tblGrid>
              <a:tr h="370840">
                <a:tc gridSpan="2">
                  <a:txBody>
                    <a:bodyPr/>
                    <a:lstStyle/>
                    <a:p>
                      <a:pPr algn="ctr"/>
                      <a:r>
                        <a:rPr lang="en-US" sz="2400" dirty="0" smtClean="0"/>
                        <a:t>LEARNING OBJECTIVES</a:t>
                      </a:r>
                      <a:endParaRPr lang="en-US" sz="2400" dirty="0"/>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lnSpc>
                          <a:spcPct val="150000"/>
                        </a:lnSpc>
                      </a:pPr>
                      <a:r>
                        <a:rPr lang="en-US" sz="2400" b="1" dirty="0" smtClean="0"/>
                        <a:t>Nonverbal Communication </a:t>
                      </a:r>
                      <a:r>
                        <a:rPr lang="en-US" sz="2400" dirty="0" smtClean="0"/>
                        <a:t>- </a:t>
                      </a:r>
                      <a:endParaRPr lang="en-US" sz="2400" dirty="0"/>
                    </a:p>
                  </a:txBody>
                  <a:tcPr/>
                </a:tc>
                <a:tc>
                  <a:txBody>
                    <a:bodyPr/>
                    <a:lstStyle/>
                    <a:p>
                      <a:pPr>
                        <a:lnSpc>
                          <a:spcPct val="150000"/>
                        </a:lnSpc>
                      </a:pPr>
                      <a:r>
                        <a:rPr lang="en-US" sz="2400" dirty="0" smtClean="0"/>
                        <a:t>Relational Contexts</a:t>
                      </a:r>
                      <a:endParaRPr lang="en-US" sz="2400" dirty="0"/>
                    </a:p>
                  </a:txBody>
                  <a:tcPr/>
                </a:tc>
                <a:extLst>
                  <a:ext uri="{0D108BD9-81ED-4DB2-BD59-A6C34878D82A}">
                    <a16:rowId xmlns:a16="http://schemas.microsoft.com/office/drawing/2014/main" val="10001"/>
                  </a:ext>
                </a:extLst>
              </a:tr>
              <a:tr h="370840">
                <a:tc>
                  <a:txBody>
                    <a:bodyPr/>
                    <a:lstStyle/>
                    <a:p>
                      <a:pPr>
                        <a:lnSpc>
                          <a:spcPct val="150000"/>
                        </a:lnSpc>
                      </a:pPr>
                      <a:endParaRPr lang="en-US" sz="2400" dirty="0"/>
                    </a:p>
                  </a:txBody>
                  <a:tcPr/>
                </a:tc>
                <a:tc>
                  <a:txBody>
                    <a:bodyPr/>
                    <a:lstStyle/>
                    <a:p>
                      <a:pPr>
                        <a:lnSpc>
                          <a:spcPct val="150000"/>
                        </a:lnSpc>
                      </a:pPr>
                      <a:r>
                        <a:rPr lang="en-US" sz="2400" dirty="0" smtClean="0"/>
                        <a:t>Professional</a:t>
                      </a:r>
                      <a:r>
                        <a:rPr lang="en-US" sz="2400" baseline="0" dirty="0" smtClean="0"/>
                        <a:t> Contexts</a:t>
                      </a:r>
                    </a:p>
                  </a:txBody>
                  <a:tcPr/>
                </a:tc>
                <a:extLst>
                  <a:ext uri="{0D108BD9-81ED-4DB2-BD59-A6C34878D82A}">
                    <a16:rowId xmlns:a16="http://schemas.microsoft.com/office/drawing/2014/main" val="10002"/>
                  </a:ext>
                </a:extLst>
              </a:tr>
              <a:tr h="370840">
                <a:tc>
                  <a:txBody>
                    <a:bodyPr/>
                    <a:lstStyle/>
                    <a:p>
                      <a:pPr>
                        <a:lnSpc>
                          <a:spcPct val="150000"/>
                        </a:lnSpc>
                      </a:pPr>
                      <a:endParaRPr lang="en-US" sz="2400" dirty="0"/>
                    </a:p>
                  </a:txBody>
                  <a:tcPr/>
                </a:tc>
                <a:tc>
                  <a:txBody>
                    <a:bodyPr/>
                    <a:lstStyle/>
                    <a:p>
                      <a:pPr>
                        <a:lnSpc>
                          <a:spcPct val="150000"/>
                        </a:lnSpc>
                      </a:pPr>
                      <a:r>
                        <a:rPr lang="en-US" sz="2400" baseline="0" dirty="0" smtClean="0"/>
                        <a:t>Cultural Differences</a:t>
                      </a:r>
                    </a:p>
                  </a:txBody>
                  <a:tcPr/>
                </a:tc>
                <a:extLst>
                  <a:ext uri="{0D108BD9-81ED-4DB2-BD59-A6C34878D82A}">
                    <a16:rowId xmlns:a16="http://schemas.microsoft.com/office/drawing/2014/main" val="10003"/>
                  </a:ext>
                </a:extLst>
              </a:tr>
              <a:tr h="370840">
                <a:tc>
                  <a:txBody>
                    <a:bodyPr/>
                    <a:lstStyle/>
                    <a:p>
                      <a:pPr>
                        <a:lnSpc>
                          <a:spcPct val="150000"/>
                        </a:lnSpc>
                      </a:pPr>
                      <a:endParaRPr lang="en-US" sz="2400" dirty="0"/>
                    </a:p>
                  </a:txBody>
                  <a:tcPr/>
                </a:tc>
                <a:tc>
                  <a:txBody>
                    <a:bodyPr/>
                    <a:lstStyle/>
                    <a:p>
                      <a:pPr>
                        <a:lnSpc>
                          <a:spcPct val="150000"/>
                        </a:lnSpc>
                      </a:pPr>
                      <a:r>
                        <a:rPr lang="en-US" sz="2400" baseline="0" dirty="0" smtClean="0"/>
                        <a:t>Gender Differences*</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0751475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388340" y="140641"/>
            <a:ext cx="8409577" cy="644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smtClean="0">
                <a:solidFill>
                  <a:schemeClr val="tx1"/>
                </a:solidFill>
              </a:rPr>
              <a:t>Chapter 4 Nonverbal Communication 		</a:t>
            </a:r>
            <a:r>
              <a:rPr lang="en-US" sz="1600" dirty="0">
                <a:solidFill>
                  <a:schemeClr val="tx1"/>
                </a:solidFill>
              </a:rPr>
              <a:t>	</a:t>
            </a:r>
            <a:r>
              <a:rPr lang="en-US" sz="1600" dirty="0" smtClean="0">
                <a:solidFill>
                  <a:schemeClr val="tx1"/>
                </a:solidFill>
              </a:rPr>
              <a:t>                   Keimyung University</a:t>
            </a:r>
            <a:endParaRPr lang="en-US" sz="1600" dirty="0">
              <a:solidFill>
                <a:schemeClr val="tx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900392875"/>
              </p:ext>
            </p:extLst>
          </p:nvPr>
        </p:nvGraphicFramePr>
        <p:xfrm>
          <a:off x="457199" y="840982"/>
          <a:ext cx="5709351" cy="828040"/>
        </p:xfrm>
        <a:graphic>
          <a:graphicData uri="http://schemas.openxmlformats.org/drawingml/2006/table">
            <a:tbl>
              <a:tblPr firstRow="1" bandRow="1">
                <a:tableStyleId>{69012ECD-51FC-41F1-AA8D-1B2483CD663E}</a:tableStyleId>
              </a:tblPr>
              <a:tblGrid>
                <a:gridCol w="5709351">
                  <a:extLst>
                    <a:ext uri="{9D8B030D-6E8A-4147-A177-3AD203B41FA5}">
                      <a16:colId xmlns:a16="http://schemas.microsoft.com/office/drawing/2014/main" val="20000"/>
                    </a:ext>
                  </a:extLst>
                </a:gridCol>
              </a:tblGrid>
              <a:tr h="370840">
                <a:tc>
                  <a:txBody>
                    <a:bodyPr/>
                    <a:lstStyle/>
                    <a:p>
                      <a:r>
                        <a:rPr lang="en-US" sz="2400" baseline="0" dirty="0" smtClean="0"/>
                        <a:t>Gender Differences</a:t>
                      </a:r>
                      <a:endParaRPr lang="en-US" sz="2400" dirty="0"/>
                    </a:p>
                  </a:txBody>
                  <a:tcPr/>
                </a:tc>
                <a:extLst>
                  <a:ext uri="{0D108BD9-81ED-4DB2-BD59-A6C34878D82A}">
                    <a16:rowId xmlns:a16="http://schemas.microsoft.com/office/drawing/2014/main" val="10000"/>
                  </a:ext>
                </a:extLst>
              </a:tr>
              <a:tr h="370840">
                <a:tc>
                  <a:txBody>
                    <a:bodyPr/>
                    <a:lstStyle/>
                    <a:p>
                      <a:endParaRPr lang="en-US" dirty="0"/>
                    </a:p>
                  </a:txBody>
                  <a:tcPr/>
                </a:tc>
                <a:extLst>
                  <a:ext uri="{0D108BD9-81ED-4DB2-BD59-A6C34878D82A}">
                    <a16:rowId xmlns:a16="http://schemas.microsoft.com/office/drawing/2014/main" val="10001"/>
                  </a:ext>
                </a:extLst>
              </a:tr>
            </a:tbl>
          </a:graphicData>
        </a:graphic>
      </p:graphicFrame>
      <p:sp>
        <p:nvSpPr>
          <p:cNvPr id="6" name="TextBox 5"/>
          <p:cNvSpPr txBox="1"/>
          <p:nvPr/>
        </p:nvSpPr>
        <p:spPr>
          <a:xfrm>
            <a:off x="457199" y="1932088"/>
            <a:ext cx="6349603" cy="369332"/>
          </a:xfrm>
          <a:prstGeom prst="rect">
            <a:avLst/>
          </a:prstGeom>
          <a:noFill/>
        </p:spPr>
        <p:txBody>
          <a:bodyPr wrap="square" rtlCol="0">
            <a:spAutoFit/>
          </a:bodyPr>
          <a:lstStyle/>
          <a:p>
            <a:r>
              <a:rPr lang="en-US" dirty="0" smtClean="0"/>
              <a:t>Men and Women are 99% similar and 1% different</a:t>
            </a:r>
            <a:r>
              <a:rPr lang="en-US" dirty="0"/>
              <a:t>	</a:t>
            </a:r>
            <a:r>
              <a:rPr lang="en-US" dirty="0" smtClean="0"/>
              <a:t>	</a:t>
            </a:r>
            <a:endParaRPr lang="en-US" dirty="0"/>
          </a:p>
        </p:txBody>
      </p:sp>
      <p:sp>
        <p:nvSpPr>
          <p:cNvPr id="5" name="TextBox 4"/>
          <p:cNvSpPr txBox="1"/>
          <p:nvPr/>
        </p:nvSpPr>
        <p:spPr>
          <a:xfrm>
            <a:off x="457199" y="2484955"/>
            <a:ext cx="6349603" cy="369332"/>
          </a:xfrm>
          <a:prstGeom prst="rect">
            <a:avLst/>
          </a:prstGeom>
          <a:noFill/>
        </p:spPr>
        <p:txBody>
          <a:bodyPr wrap="square" rtlCol="0">
            <a:spAutoFit/>
          </a:bodyPr>
          <a:lstStyle/>
          <a:p>
            <a:r>
              <a:rPr lang="en-US" dirty="0" smtClean="0"/>
              <a:t>But, what are some differences?	</a:t>
            </a:r>
            <a:endParaRPr lang="en-US" dirty="0"/>
          </a:p>
        </p:txBody>
      </p:sp>
      <p:sp>
        <p:nvSpPr>
          <p:cNvPr id="7" name="TextBox 6"/>
          <p:cNvSpPr txBox="1"/>
          <p:nvPr/>
        </p:nvSpPr>
        <p:spPr>
          <a:xfrm>
            <a:off x="457199" y="3079935"/>
            <a:ext cx="1396199" cy="738664"/>
          </a:xfrm>
          <a:prstGeom prst="rect">
            <a:avLst/>
          </a:prstGeom>
          <a:noFill/>
        </p:spPr>
        <p:txBody>
          <a:bodyPr wrap="square" rtlCol="0">
            <a:spAutoFit/>
          </a:bodyPr>
          <a:lstStyle/>
          <a:p>
            <a:r>
              <a:rPr lang="en-US" sz="2400" b="1" dirty="0" smtClean="0">
                <a:solidFill>
                  <a:srgbClr val="FF0000"/>
                </a:solidFill>
              </a:rPr>
              <a:t>Vocalics</a:t>
            </a:r>
            <a:r>
              <a:rPr lang="en-US" b="1" dirty="0"/>
              <a:t>	</a:t>
            </a:r>
            <a:r>
              <a:rPr lang="en-US" dirty="0" smtClean="0"/>
              <a:t>	</a:t>
            </a:r>
            <a:endParaRPr lang="en-US" dirty="0"/>
          </a:p>
        </p:txBody>
      </p:sp>
      <p:sp>
        <p:nvSpPr>
          <p:cNvPr id="9" name="TextBox 8"/>
          <p:cNvSpPr txBox="1"/>
          <p:nvPr/>
        </p:nvSpPr>
        <p:spPr>
          <a:xfrm>
            <a:off x="2436875" y="3225489"/>
            <a:ext cx="6566975" cy="646331"/>
          </a:xfrm>
          <a:prstGeom prst="rect">
            <a:avLst/>
          </a:prstGeom>
          <a:noFill/>
        </p:spPr>
        <p:txBody>
          <a:bodyPr wrap="square" rtlCol="0">
            <a:spAutoFit/>
          </a:bodyPr>
          <a:lstStyle/>
          <a:p>
            <a:pPr marL="285750" indent="-285750">
              <a:buFont typeface="Courier New"/>
              <a:buChar char="o"/>
            </a:pPr>
            <a:r>
              <a:rPr lang="en-US" dirty="0" smtClean="0"/>
              <a:t>Women use more vocal variety - adds to the sterotype that women are more expressive than men	</a:t>
            </a:r>
            <a:endParaRPr lang="en-US" dirty="0"/>
          </a:p>
        </p:txBody>
      </p:sp>
      <p:sp>
        <p:nvSpPr>
          <p:cNvPr id="12" name="TextBox 11"/>
          <p:cNvSpPr txBox="1"/>
          <p:nvPr/>
        </p:nvSpPr>
        <p:spPr>
          <a:xfrm>
            <a:off x="2436875" y="4058864"/>
            <a:ext cx="6349603" cy="646331"/>
          </a:xfrm>
          <a:prstGeom prst="rect">
            <a:avLst/>
          </a:prstGeom>
          <a:noFill/>
        </p:spPr>
        <p:txBody>
          <a:bodyPr wrap="square" rtlCol="0">
            <a:spAutoFit/>
          </a:bodyPr>
          <a:lstStyle/>
          <a:p>
            <a:pPr marL="285750" indent="-285750">
              <a:buFont typeface="Courier New"/>
              <a:buChar char="o"/>
            </a:pPr>
            <a:r>
              <a:rPr lang="en-US" dirty="0" smtClean="0"/>
              <a:t>Women usually end sentences with a higher pitch…which implies a lack of certainty, even when there isn’t.</a:t>
            </a:r>
            <a:endParaRPr lang="en-US" dirty="0"/>
          </a:p>
        </p:txBody>
      </p:sp>
    </p:spTree>
    <p:extLst>
      <p:ext uri="{BB962C8B-B14F-4D97-AF65-F5344CB8AC3E}">
        <p14:creationId xmlns:p14="http://schemas.microsoft.com/office/powerpoint/2010/main" val="148534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388340" y="140641"/>
            <a:ext cx="8409577" cy="644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smtClean="0">
                <a:solidFill>
                  <a:schemeClr val="tx1"/>
                </a:solidFill>
              </a:rPr>
              <a:t>Chapter 4 Nonverbal Communication 		</a:t>
            </a:r>
            <a:r>
              <a:rPr lang="en-US" sz="1600" dirty="0">
                <a:solidFill>
                  <a:schemeClr val="tx1"/>
                </a:solidFill>
              </a:rPr>
              <a:t>	</a:t>
            </a:r>
            <a:r>
              <a:rPr lang="en-US" sz="1600" dirty="0" smtClean="0">
                <a:solidFill>
                  <a:schemeClr val="tx1"/>
                </a:solidFill>
              </a:rPr>
              <a:t>                   Keimyung University</a:t>
            </a:r>
            <a:endParaRPr lang="en-US" sz="1600" dirty="0">
              <a:solidFill>
                <a:schemeClr val="tx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619841443"/>
              </p:ext>
            </p:extLst>
          </p:nvPr>
        </p:nvGraphicFramePr>
        <p:xfrm>
          <a:off x="457199" y="840982"/>
          <a:ext cx="5709351" cy="828040"/>
        </p:xfrm>
        <a:graphic>
          <a:graphicData uri="http://schemas.openxmlformats.org/drawingml/2006/table">
            <a:tbl>
              <a:tblPr firstRow="1" bandRow="1">
                <a:tableStyleId>{69012ECD-51FC-41F1-AA8D-1B2483CD663E}</a:tableStyleId>
              </a:tblPr>
              <a:tblGrid>
                <a:gridCol w="5709351">
                  <a:extLst>
                    <a:ext uri="{9D8B030D-6E8A-4147-A177-3AD203B41FA5}">
                      <a16:colId xmlns:a16="http://schemas.microsoft.com/office/drawing/2014/main" val="20000"/>
                    </a:ext>
                  </a:extLst>
                </a:gridCol>
              </a:tblGrid>
              <a:tr h="370840">
                <a:tc>
                  <a:txBody>
                    <a:bodyPr/>
                    <a:lstStyle/>
                    <a:p>
                      <a:r>
                        <a:rPr lang="en-US" sz="2400" baseline="0" dirty="0" smtClean="0"/>
                        <a:t>Gender Differences</a:t>
                      </a:r>
                      <a:endParaRPr lang="en-US" sz="2400" dirty="0"/>
                    </a:p>
                  </a:txBody>
                  <a:tcPr/>
                </a:tc>
                <a:extLst>
                  <a:ext uri="{0D108BD9-81ED-4DB2-BD59-A6C34878D82A}">
                    <a16:rowId xmlns:a16="http://schemas.microsoft.com/office/drawing/2014/main" val="10000"/>
                  </a:ext>
                </a:extLst>
              </a:tr>
              <a:tr h="370840">
                <a:tc>
                  <a:txBody>
                    <a:bodyPr/>
                    <a:lstStyle/>
                    <a:p>
                      <a:endParaRPr lang="en-US" dirty="0"/>
                    </a:p>
                  </a:txBody>
                  <a:tcPr/>
                </a:tc>
                <a:extLst>
                  <a:ext uri="{0D108BD9-81ED-4DB2-BD59-A6C34878D82A}">
                    <a16:rowId xmlns:a16="http://schemas.microsoft.com/office/drawing/2014/main" val="10001"/>
                  </a:ext>
                </a:extLst>
              </a:tr>
            </a:tbl>
          </a:graphicData>
        </a:graphic>
      </p:graphicFrame>
      <p:sp>
        <p:nvSpPr>
          <p:cNvPr id="6" name="TextBox 5"/>
          <p:cNvSpPr txBox="1"/>
          <p:nvPr/>
        </p:nvSpPr>
        <p:spPr>
          <a:xfrm>
            <a:off x="457199" y="1932088"/>
            <a:ext cx="6349603" cy="369332"/>
          </a:xfrm>
          <a:prstGeom prst="rect">
            <a:avLst/>
          </a:prstGeom>
          <a:noFill/>
        </p:spPr>
        <p:txBody>
          <a:bodyPr wrap="square" rtlCol="0">
            <a:spAutoFit/>
          </a:bodyPr>
          <a:lstStyle/>
          <a:p>
            <a:r>
              <a:rPr lang="en-US" dirty="0" smtClean="0"/>
              <a:t>Men and Women are 99% similar and 1% different</a:t>
            </a:r>
            <a:r>
              <a:rPr lang="en-US" dirty="0"/>
              <a:t>	</a:t>
            </a:r>
            <a:r>
              <a:rPr lang="en-US" dirty="0" smtClean="0"/>
              <a:t>	</a:t>
            </a:r>
            <a:endParaRPr lang="en-US" dirty="0"/>
          </a:p>
        </p:txBody>
      </p:sp>
      <p:sp>
        <p:nvSpPr>
          <p:cNvPr id="5" name="TextBox 4"/>
          <p:cNvSpPr txBox="1"/>
          <p:nvPr/>
        </p:nvSpPr>
        <p:spPr>
          <a:xfrm>
            <a:off x="457199" y="2484955"/>
            <a:ext cx="6349603" cy="369332"/>
          </a:xfrm>
          <a:prstGeom prst="rect">
            <a:avLst/>
          </a:prstGeom>
          <a:noFill/>
        </p:spPr>
        <p:txBody>
          <a:bodyPr wrap="square" rtlCol="0">
            <a:spAutoFit/>
          </a:bodyPr>
          <a:lstStyle/>
          <a:p>
            <a:r>
              <a:rPr lang="en-US" dirty="0" smtClean="0"/>
              <a:t>But, what are some differences?	</a:t>
            </a:r>
            <a:endParaRPr lang="en-US" dirty="0"/>
          </a:p>
        </p:txBody>
      </p:sp>
      <p:sp>
        <p:nvSpPr>
          <p:cNvPr id="7" name="TextBox 6"/>
          <p:cNvSpPr txBox="1"/>
          <p:nvPr/>
        </p:nvSpPr>
        <p:spPr>
          <a:xfrm>
            <a:off x="457199" y="3079935"/>
            <a:ext cx="1579250" cy="738664"/>
          </a:xfrm>
          <a:prstGeom prst="rect">
            <a:avLst/>
          </a:prstGeom>
          <a:noFill/>
        </p:spPr>
        <p:txBody>
          <a:bodyPr wrap="square" rtlCol="0">
            <a:spAutoFit/>
          </a:bodyPr>
          <a:lstStyle/>
          <a:p>
            <a:r>
              <a:rPr lang="en-US" sz="2400" b="1" dirty="0">
                <a:solidFill>
                  <a:srgbClr val="FF0000"/>
                </a:solidFill>
              </a:rPr>
              <a:t>P</a:t>
            </a:r>
            <a:r>
              <a:rPr lang="en-US" sz="2400" b="1" dirty="0" smtClean="0">
                <a:solidFill>
                  <a:srgbClr val="FF0000"/>
                </a:solidFill>
              </a:rPr>
              <a:t>roxemics</a:t>
            </a:r>
            <a:r>
              <a:rPr lang="en-US" b="1" dirty="0"/>
              <a:t>	</a:t>
            </a:r>
            <a:r>
              <a:rPr lang="en-US" dirty="0" smtClean="0"/>
              <a:t>	</a:t>
            </a:r>
            <a:endParaRPr lang="en-US" dirty="0"/>
          </a:p>
        </p:txBody>
      </p:sp>
      <p:sp>
        <p:nvSpPr>
          <p:cNvPr id="9" name="TextBox 8"/>
          <p:cNvSpPr txBox="1"/>
          <p:nvPr/>
        </p:nvSpPr>
        <p:spPr>
          <a:xfrm>
            <a:off x="2436875" y="3225489"/>
            <a:ext cx="6566975" cy="923330"/>
          </a:xfrm>
          <a:prstGeom prst="rect">
            <a:avLst/>
          </a:prstGeom>
          <a:noFill/>
        </p:spPr>
        <p:txBody>
          <a:bodyPr wrap="square" rtlCol="0">
            <a:spAutoFit/>
          </a:bodyPr>
          <a:lstStyle/>
          <a:p>
            <a:pPr marL="285750" indent="-285750">
              <a:buFont typeface="Courier New"/>
              <a:buChar char="o"/>
            </a:pPr>
            <a:r>
              <a:rPr lang="en-US" dirty="0" smtClean="0"/>
              <a:t>Men are implicitly socialized to take up as much space as possible, women are explicilty socialized to take up less space.	</a:t>
            </a:r>
            <a:endParaRPr lang="en-US" dirty="0"/>
          </a:p>
        </p:txBody>
      </p:sp>
      <p:sp>
        <p:nvSpPr>
          <p:cNvPr id="12" name="TextBox 11"/>
          <p:cNvSpPr txBox="1"/>
          <p:nvPr/>
        </p:nvSpPr>
        <p:spPr>
          <a:xfrm>
            <a:off x="2436875" y="4058864"/>
            <a:ext cx="6349603" cy="646331"/>
          </a:xfrm>
          <a:prstGeom prst="rect">
            <a:avLst/>
          </a:prstGeom>
          <a:noFill/>
        </p:spPr>
        <p:txBody>
          <a:bodyPr wrap="square" rtlCol="0">
            <a:spAutoFit/>
          </a:bodyPr>
          <a:lstStyle/>
          <a:p>
            <a:pPr marL="285750" indent="-285750">
              <a:buFont typeface="Courier New"/>
              <a:buChar char="o"/>
            </a:pPr>
            <a:r>
              <a:rPr lang="en-US" dirty="0" smtClean="0"/>
              <a:t>Women interact closer to other women, than men do to men in terms of interpersonal distance.</a:t>
            </a:r>
            <a:endParaRPr lang="en-US" dirty="0"/>
          </a:p>
        </p:txBody>
      </p:sp>
      <p:sp>
        <p:nvSpPr>
          <p:cNvPr id="10" name="TextBox 9"/>
          <p:cNvSpPr txBox="1"/>
          <p:nvPr/>
        </p:nvSpPr>
        <p:spPr>
          <a:xfrm>
            <a:off x="2448314" y="4874895"/>
            <a:ext cx="6349603" cy="1200329"/>
          </a:xfrm>
          <a:prstGeom prst="rect">
            <a:avLst/>
          </a:prstGeom>
          <a:noFill/>
        </p:spPr>
        <p:txBody>
          <a:bodyPr wrap="square" rtlCol="0">
            <a:spAutoFit/>
          </a:bodyPr>
          <a:lstStyle/>
          <a:p>
            <a:pPr marL="285750" indent="-285750">
              <a:buFont typeface="Courier New"/>
              <a:buChar char="o"/>
            </a:pPr>
            <a:r>
              <a:rPr lang="en-US" dirty="0" smtClean="0"/>
              <a:t>Men do not respond as well as women in situations involving crowding…high-density environments evoke negative feelings from men…which can lead to physical violence in a very crowded setting.</a:t>
            </a:r>
            <a:endParaRPr lang="en-US" dirty="0"/>
          </a:p>
        </p:txBody>
      </p:sp>
      <p:sp>
        <p:nvSpPr>
          <p:cNvPr id="11" name="Rectangle 10"/>
          <p:cNvSpPr/>
          <p:nvPr/>
        </p:nvSpPr>
        <p:spPr>
          <a:xfrm>
            <a:off x="388340" y="1842149"/>
            <a:ext cx="8409577" cy="455388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stretch>
            <a:fillRect/>
          </a:stretch>
        </p:blipFill>
        <p:spPr>
          <a:xfrm>
            <a:off x="63500" y="1842149"/>
            <a:ext cx="8994098" cy="5565062"/>
          </a:xfrm>
          <a:prstGeom prst="rect">
            <a:avLst/>
          </a:prstGeom>
        </p:spPr>
      </p:pic>
    </p:spTree>
    <p:extLst>
      <p:ext uri="{BB962C8B-B14F-4D97-AF65-F5344CB8AC3E}">
        <p14:creationId xmlns:p14="http://schemas.microsoft.com/office/powerpoint/2010/main" val="370627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0" grpId="0"/>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388340" y="140641"/>
            <a:ext cx="8409577" cy="644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smtClean="0">
                <a:solidFill>
                  <a:schemeClr val="tx1"/>
                </a:solidFill>
              </a:rPr>
              <a:t>Chapter 4 Nonverbal Communication 		</a:t>
            </a:r>
            <a:r>
              <a:rPr lang="en-US" sz="1600" dirty="0">
                <a:solidFill>
                  <a:schemeClr val="tx1"/>
                </a:solidFill>
              </a:rPr>
              <a:t>	</a:t>
            </a:r>
            <a:r>
              <a:rPr lang="en-US" sz="1600" dirty="0" smtClean="0">
                <a:solidFill>
                  <a:schemeClr val="tx1"/>
                </a:solidFill>
              </a:rPr>
              <a:t>                   Keimyung University</a:t>
            </a:r>
            <a:endParaRPr lang="en-US" sz="1600" dirty="0">
              <a:solidFill>
                <a:schemeClr val="tx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492805538"/>
              </p:ext>
            </p:extLst>
          </p:nvPr>
        </p:nvGraphicFramePr>
        <p:xfrm>
          <a:off x="457199" y="840982"/>
          <a:ext cx="5709351" cy="828040"/>
        </p:xfrm>
        <a:graphic>
          <a:graphicData uri="http://schemas.openxmlformats.org/drawingml/2006/table">
            <a:tbl>
              <a:tblPr firstRow="1" bandRow="1">
                <a:tableStyleId>{69012ECD-51FC-41F1-AA8D-1B2483CD663E}</a:tableStyleId>
              </a:tblPr>
              <a:tblGrid>
                <a:gridCol w="5709351">
                  <a:extLst>
                    <a:ext uri="{9D8B030D-6E8A-4147-A177-3AD203B41FA5}">
                      <a16:colId xmlns:a16="http://schemas.microsoft.com/office/drawing/2014/main" val="20000"/>
                    </a:ext>
                  </a:extLst>
                </a:gridCol>
              </a:tblGrid>
              <a:tr h="370840">
                <a:tc>
                  <a:txBody>
                    <a:bodyPr/>
                    <a:lstStyle/>
                    <a:p>
                      <a:r>
                        <a:rPr lang="en-US" sz="2400" baseline="0" dirty="0" smtClean="0"/>
                        <a:t>Gender Differences</a:t>
                      </a:r>
                      <a:endParaRPr lang="en-US" sz="2400" dirty="0"/>
                    </a:p>
                  </a:txBody>
                  <a:tcPr/>
                </a:tc>
                <a:extLst>
                  <a:ext uri="{0D108BD9-81ED-4DB2-BD59-A6C34878D82A}">
                    <a16:rowId xmlns:a16="http://schemas.microsoft.com/office/drawing/2014/main" val="10000"/>
                  </a:ext>
                </a:extLst>
              </a:tr>
              <a:tr h="370840">
                <a:tc>
                  <a:txBody>
                    <a:bodyPr/>
                    <a:lstStyle/>
                    <a:p>
                      <a:endParaRPr lang="en-US" dirty="0"/>
                    </a:p>
                  </a:txBody>
                  <a:tcPr/>
                </a:tc>
                <a:extLst>
                  <a:ext uri="{0D108BD9-81ED-4DB2-BD59-A6C34878D82A}">
                    <a16:rowId xmlns:a16="http://schemas.microsoft.com/office/drawing/2014/main" val="10001"/>
                  </a:ext>
                </a:extLst>
              </a:tr>
            </a:tbl>
          </a:graphicData>
        </a:graphic>
      </p:graphicFrame>
      <p:sp>
        <p:nvSpPr>
          <p:cNvPr id="6" name="TextBox 5"/>
          <p:cNvSpPr txBox="1"/>
          <p:nvPr/>
        </p:nvSpPr>
        <p:spPr>
          <a:xfrm>
            <a:off x="457199" y="1932088"/>
            <a:ext cx="6349603" cy="369332"/>
          </a:xfrm>
          <a:prstGeom prst="rect">
            <a:avLst/>
          </a:prstGeom>
          <a:noFill/>
        </p:spPr>
        <p:txBody>
          <a:bodyPr wrap="square" rtlCol="0">
            <a:spAutoFit/>
          </a:bodyPr>
          <a:lstStyle/>
          <a:p>
            <a:r>
              <a:rPr lang="en-US" dirty="0" smtClean="0"/>
              <a:t>Men and Women are 99% similar and 1% different</a:t>
            </a:r>
            <a:r>
              <a:rPr lang="en-US" dirty="0"/>
              <a:t>	</a:t>
            </a:r>
            <a:r>
              <a:rPr lang="en-US" dirty="0" smtClean="0"/>
              <a:t>	</a:t>
            </a:r>
            <a:endParaRPr lang="en-US" dirty="0"/>
          </a:p>
        </p:txBody>
      </p:sp>
      <p:sp>
        <p:nvSpPr>
          <p:cNvPr id="5" name="TextBox 4"/>
          <p:cNvSpPr txBox="1"/>
          <p:nvPr/>
        </p:nvSpPr>
        <p:spPr>
          <a:xfrm>
            <a:off x="457199" y="2484955"/>
            <a:ext cx="6349603" cy="369332"/>
          </a:xfrm>
          <a:prstGeom prst="rect">
            <a:avLst/>
          </a:prstGeom>
          <a:noFill/>
        </p:spPr>
        <p:txBody>
          <a:bodyPr wrap="square" rtlCol="0">
            <a:spAutoFit/>
          </a:bodyPr>
          <a:lstStyle/>
          <a:p>
            <a:r>
              <a:rPr lang="en-US" dirty="0" smtClean="0"/>
              <a:t>But, what are some differences?	</a:t>
            </a:r>
            <a:endParaRPr lang="en-US" dirty="0"/>
          </a:p>
        </p:txBody>
      </p:sp>
      <p:sp>
        <p:nvSpPr>
          <p:cNvPr id="7" name="TextBox 6"/>
          <p:cNvSpPr txBox="1"/>
          <p:nvPr/>
        </p:nvSpPr>
        <p:spPr>
          <a:xfrm>
            <a:off x="457199" y="3079935"/>
            <a:ext cx="1842387" cy="1107996"/>
          </a:xfrm>
          <a:prstGeom prst="rect">
            <a:avLst/>
          </a:prstGeom>
          <a:noFill/>
        </p:spPr>
        <p:txBody>
          <a:bodyPr wrap="square" rtlCol="0">
            <a:spAutoFit/>
          </a:bodyPr>
          <a:lstStyle/>
          <a:p>
            <a:r>
              <a:rPr lang="en-US" sz="2400" b="1" dirty="0" smtClean="0">
                <a:solidFill>
                  <a:srgbClr val="FF0000"/>
                </a:solidFill>
              </a:rPr>
              <a:t>Self-Presentation</a:t>
            </a:r>
            <a:r>
              <a:rPr lang="en-US" b="1" dirty="0"/>
              <a:t>	</a:t>
            </a:r>
            <a:r>
              <a:rPr lang="en-US" dirty="0" smtClean="0"/>
              <a:t>	</a:t>
            </a:r>
            <a:endParaRPr lang="en-US" dirty="0"/>
          </a:p>
        </p:txBody>
      </p:sp>
      <p:sp>
        <p:nvSpPr>
          <p:cNvPr id="9" name="TextBox 8"/>
          <p:cNvSpPr txBox="1"/>
          <p:nvPr/>
        </p:nvSpPr>
        <p:spPr>
          <a:xfrm>
            <a:off x="2436875" y="3225489"/>
            <a:ext cx="6566975" cy="646331"/>
          </a:xfrm>
          <a:prstGeom prst="rect">
            <a:avLst/>
          </a:prstGeom>
          <a:noFill/>
        </p:spPr>
        <p:txBody>
          <a:bodyPr wrap="square" rtlCol="0">
            <a:spAutoFit/>
          </a:bodyPr>
          <a:lstStyle/>
          <a:p>
            <a:pPr marL="285750" indent="-285750">
              <a:buFont typeface="Courier New"/>
              <a:buChar char="o"/>
            </a:pPr>
            <a:r>
              <a:rPr lang="en-US" dirty="0" smtClean="0"/>
              <a:t>Women accentuate their physical attractiveness and men accentuate their status and wealth.	</a:t>
            </a:r>
            <a:endParaRPr lang="en-US" dirty="0"/>
          </a:p>
        </p:txBody>
      </p:sp>
      <p:sp>
        <p:nvSpPr>
          <p:cNvPr id="12" name="TextBox 11"/>
          <p:cNvSpPr txBox="1"/>
          <p:nvPr/>
        </p:nvSpPr>
        <p:spPr>
          <a:xfrm>
            <a:off x="2436875" y="4058864"/>
            <a:ext cx="6349603" cy="1477328"/>
          </a:xfrm>
          <a:prstGeom prst="rect">
            <a:avLst/>
          </a:prstGeom>
          <a:noFill/>
        </p:spPr>
        <p:txBody>
          <a:bodyPr wrap="square" rtlCol="0">
            <a:spAutoFit/>
          </a:bodyPr>
          <a:lstStyle/>
          <a:p>
            <a:pPr marL="285750" indent="-285750">
              <a:buFont typeface="Courier New"/>
              <a:buChar char="o"/>
            </a:pPr>
            <a:r>
              <a:rPr lang="en-US" dirty="0" smtClean="0"/>
              <a:t>Women and men both accentuate their biological differences.</a:t>
            </a:r>
          </a:p>
          <a:p>
            <a:r>
              <a:rPr lang="en-US" dirty="0"/>
              <a:t> </a:t>
            </a:r>
            <a:r>
              <a:rPr lang="en-US" dirty="0" smtClean="0"/>
              <a:t>	- Curve-fitting clothes</a:t>
            </a:r>
          </a:p>
          <a:p>
            <a:r>
              <a:rPr lang="en-US" dirty="0" smtClean="0"/>
              <a:t>	 - Shoulder Pads</a:t>
            </a:r>
          </a:p>
          <a:p>
            <a:r>
              <a:rPr lang="en-US" dirty="0" smtClean="0"/>
              <a:t>	 - Shaving legs</a:t>
            </a:r>
          </a:p>
          <a:p>
            <a:r>
              <a:rPr lang="en-US" dirty="0" smtClean="0"/>
              <a:t>	 - Manscaping</a:t>
            </a:r>
            <a:endParaRPr lang="en-US" dirty="0"/>
          </a:p>
        </p:txBody>
      </p:sp>
    </p:spTree>
    <p:extLst>
      <p:ext uri="{BB962C8B-B14F-4D97-AF65-F5344CB8AC3E}">
        <p14:creationId xmlns:p14="http://schemas.microsoft.com/office/powerpoint/2010/main" val="157372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388340" y="140641"/>
            <a:ext cx="8409577" cy="644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smtClean="0">
                <a:solidFill>
                  <a:schemeClr val="tx1"/>
                </a:solidFill>
              </a:rPr>
              <a:t>Chapter 4 Nonverbal Communication 		</a:t>
            </a:r>
            <a:r>
              <a:rPr lang="en-US" sz="1600" dirty="0">
                <a:solidFill>
                  <a:schemeClr val="tx1"/>
                </a:solidFill>
              </a:rPr>
              <a:t>	</a:t>
            </a:r>
            <a:r>
              <a:rPr lang="en-US" sz="1600" dirty="0" smtClean="0">
                <a:solidFill>
                  <a:schemeClr val="tx1"/>
                </a:solidFill>
              </a:rPr>
              <a:t>                   Keimyung University</a:t>
            </a:r>
            <a:endParaRPr lang="en-US" sz="1600" dirty="0">
              <a:solidFill>
                <a:schemeClr val="tx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4267412897"/>
              </p:ext>
            </p:extLst>
          </p:nvPr>
        </p:nvGraphicFramePr>
        <p:xfrm>
          <a:off x="457199" y="840982"/>
          <a:ext cx="8157668" cy="4937760"/>
        </p:xfrm>
        <a:graphic>
          <a:graphicData uri="http://schemas.openxmlformats.org/drawingml/2006/table">
            <a:tbl>
              <a:tblPr firstRow="1" bandRow="1">
                <a:tableStyleId>{F2DE63D5-997A-4646-A377-4702673A728D}</a:tableStyleId>
              </a:tblPr>
              <a:tblGrid>
                <a:gridCol w="526703">
                  <a:extLst>
                    <a:ext uri="{9D8B030D-6E8A-4147-A177-3AD203B41FA5}">
                      <a16:colId xmlns:a16="http://schemas.microsoft.com/office/drawing/2014/main" val="20000"/>
                    </a:ext>
                  </a:extLst>
                </a:gridCol>
                <a:gridCol w="7630965">
                  <a:extLst>
                    <a:ext uri="{9D8B030D-6E8A-4147-A177-3AD203B41FA5}">
                      <a16:colId xmlns:a16="http://schemas.microsoft.com/office/drawing/2014/main" val="20001"/>
                    </a:ext>
                  </a:extLst>
                </a:gridCol>
              </a:tblGrid>
              <a:tr h="370840">
                <a:tc gridSpan="2">
                  <a:txBody>
                    <a:bodyPr/>
                    <a:lstStyle/>
                    <a:p>
                      <a:r>
                        <a:rPr lang="en-US" sz="2400" baseline="0" dirty="0" smtClean="0"/>
                        <a:t>Key Takeaways</a:t>
                      </a:r>
                      <a:endParaRPr lang="en-US" sz="2400" dirty="0"/>
                    </a:p>
                  </a:txBody>
                  <a:tcPr>
                    <a:solidFill>
                      <a:srgbClr val="008000"/>
                    </a:solidFill>
                  </a:tcPr>
                </a:tc>
                <a:tc hMerge="1">
                  <a:txBody>
                    <a:bodyPr/>
                    <a:lstStyle/>
                    <a:p>
                      <a:endParaRPr lang="en-US"/>
                    </a:p>
                  </a:txBody>
                  <a:tcPr/>
                </a:tc>
                <a:extLst>
                  <a:ext uri="{0D108BD9-81ED-4DB2-BD59-A6C34878D82A}">
                    <a16:rowId xmlns:a16="http://schemas.microsoft.com/office/drawing/2014/main" val="10000"/>
                  </a:ext>
                </a:extLst>
              </a:tr>
              <a:tr h="370840">
                <a:tc>
                  <a:txBody>
                    <a:bodyPr/>
                    <a:lstStyle/>
                    <a:p>
                      <a:r>
                        <a:rPr lang="en-US" dirty="0" smtClean="0"/>
                        <a:t>1</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 central function of nonverbal communication is the establishment and maintenance of interpersonal relationships.</a:t>
                      </a:r>
                      <a:endParaRPr lang="en-US" dirty="0"/>
                    </a:p>
                  </a:txBody>
                  <a:tcPr/>
                </a:tc>
                <a:extLst>
                  <a:ext uri="{0D108BD9-81ED-4DB2-BD59-A6C34878D82A}">
                    <a16:rowId xmlns:a16="http://schemas.microsoft.com/office/drawing/2014/main" val="10001"/>
                  </a:ext>
                </a:extLst>
              </a:tr>
              <a:tr h="370840">
                <a:tc>
                  <a:txBody>
                    <a:bodyPr/>
                    <a:lstStyle/>
                    <a:p>
                      <a:r>
                        <a:rPr lang="en-US" dirty="0" smtClean="0"/>
                        <a:t>2</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Professionals indicate that nonverbal communication is an important part of their jobs. Organizational leaders can use nonverbal decoding skills to tell when employees are under stress and in need of support and can then use encoding skills to exhibit nonverbal sensitivity. Nonverbal signals can aid in impression management in professional settings, such as in encoding an appropriate amount of enthusiasm and professionalism.</a:t>
                      </a:r>
                    </a:p>
                  </a:txBody>
                  <a:tcPr/>
                </a:tc>
                <a:extLst>
                  <a:ext uri="{0D108BD9-81ED-4DB2-BD59-A6C34878D82A}">
                    <a16:rowId xmlns:a16="http://schemas.microsoft.com/office/drawing/2014/main" val="10002"/>
                  </a:ext>
                </a:extLst>
              </a:tr>
              <a:tr h="370840">
                <a:tc>
                  <a:txBody>
                    <a:bodyPr/>
                    <a:lstStyle/>
                    <a:p>
                      <a:r>
                        <a:rPr lang="en-US" dirty="0" smtClean="0"/>
                        <a:t>3</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Although some of our nonverbal signals appear to be more innate and culturally universal, many others vary considerably among cultures, especially in terms of the use of space (proxemics), eye contact (oculesics), and touch (haptics). </a:t>
                      </a:r>
                      <a:endParaRPr lang="en-US" dirty="0"/>
                    </a:p>
                  </a:txBody>
                  <a:tcPr/>
                </a:tc>
                <a:extLst>
                  <a:ext uri="{0D108BD9-81ED-4DB2-BD59-A6C34878D82A}">
                    <a16:rowId xmlns:a16="http://schemas.microsoft.com/office/drawing/2014/main" val="10003"/>
                  </a:ext>
                </a:extLst>
              </a:tr>
              <a:tr h="370840">
                <a:tc>
                  <a:txBody>
                    <a:bodyPr/>
                    <a:lstStyle/>
                    <a:p>
                      <a:r>
                        <a:rPr lang="en-US" dirty="0" smtClean="0"/>
                        <a:t>4</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terms of gender, research has consistently found, however, that women gesture, make eye contact, touch and stand close to same-gender conversational partners, and use positive facial expressions more than men.</a:t>
                      </a:r>
                    </a:p>
                    <a:p>
                      <a:endParaRPr lang="en-US"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0612217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388340" y="140641"/>
            <a:ext cx="8409577" cy="644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smtClean="0">
                <a:solidFill>
                  <a:schemeClr val="tx1"/>
                </a:solidFill>
              </a:rPr>
              <a:t>Chapter 4 Nonverbal Communication 		</a:t>
            </a:r>
            <a:r>
              <a:rPr lang="en-US" sz="1600" dirty="0">
                <a:solidFill>
                  <a:schemeClr val="tx1"/>
                </a:solidFill>
              </a:rPr>
              <a:t>	</a:t>
            </a:r>
            <a:r>
              <a:rPr lang="en-US" sz="1600" dirty="0" smtClean="0">
                <a:solidFill>
                  <a:schemeClr val="tx1"/>
                </a:solidFill>
              </a:rPr>
              <a:t>                   Keimyung University</a:t>
            </a:r>
            <a:endParaRPr lang="en-US" sz="1600" dirty="0">
              <a:solidFill>
                <a:schemeClr val="tx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560089025"/>
              </p:ext>
            </p:extLst>
          </p:nvPr>
        </p:nvGraphicFramePr>
        <p:xfrm>
          <a:off x="491350" y="785441"/>
          <a:ext cx="6096000" cy="828040"/>
        </p:xfrm>
        <a:graphic>
          <a:graphicData uri="http://schemas.openxmlformats.org/drawingml/2006/table">
            <a:tbl>
              <a:tblPr firstRow="1" bandRow="1">
                <a:tableStyleId>{69012ECD-51FC-41F1-AA8D-1B2483CD663E}</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r>
                        <a:rPr lang="en-US" sz="2400" dirty="0" smtClean="0"/>
                        <a:t>Relational Contexts</a:t>
                      </a:r>
                      <a:endParaRPr lang="en-US" sz="2400" dirty="0"/>
                    </a:p>
                  </a:txBody>
                  <a:tcPr/>
                </a:tc>
                <a:tc>
                  <a:txBody>
                    <a:bodyPr/>
                    <a:lstStyle/>
                    <a:p>
                      <a:endParaRPr lang="en-US"/>
                    </a:p>
                  </a:txBody>
                  <a:tcPr/>
                </a:tc>
                <a:extLst>
                  <a:ext uri="{0D108BD9-81ED-4DB2-BD59-A6C34878D82A}">
                    <a16:rowId xmlns:a16="http://schemas.microsoft.com/office/drawing/2014/main" val="10000"/>
                  </a:ext>
                </a:extLst>
              </a:tr>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pic>
        <p:nvPicPr>
          <p:cNvPr id="6" name="Picture 5"/>
          <p:cNvPicPr>
            <a:picLocks noChangeAspect="1"/>
          </p:cNvPicPr>
          <p:nvPr/>
        </p:nvPicPr>
        <p:blipFill>
          <a:blip r:embed="rId2"/>
          <a:stretch>
            <a:fillRect/>
          </a:stretch>
        </p:blipFill>
        <p:spPr>
          <a:xfrm>
            <a:off x="388340" y="2027025"/>
            <a:ext cx="5461378" cy="4436951"/>
          </a:xfrm>
          <a:prstGeom prst="rect">
            <a:avLst/>
          </a:prstGeom>
        </p:spPr>
      </p:pic>
      <p:sp>
        <p:nvSpPr>
          <p:cNvPr id="5" name="Cloud Callout 4"/>
          <p:cNvSpPr/>
          <p:nvPr/>
        </p:nvSpPr>
        <p:spPr>
          <a:xfrm>
            <a:off x="6783715" y="524842"/>
            <a:ext cx="2292875" cy="1392284"/>
          </a:xfrm>
          <a:prstGeom prst="cloudCallout">
            <a:avLst>
              <a:gd name="adj1" fmla="val -93956"/>
              <a:gd name="adj2" fmla="val 41297"/>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000" b="1" dirty="0" smtClean="0">
                <a:solidFill>
                  <a:schemeClr val="tx1"/>
                </a:solidFill>
              </a:rPr>
              <a:t>Increases our expressivity</a:t>
            </a:r>
            <a:endParaRPr lang="en-US" sz="2000" b="1" dirty="0">
              <a:solidFill>
                <a:schemeClr val="tx1"/>
              </a:solidFill>
            </a:endParaRPr>
          </a:p>
        </p:txBody>
      </p:sp>
      <p:pic>
        <p:nvPicPr>
          <p:cNvPr id="9" name="Picture 8"/>
          <p:cNvPicPr>
            <a:picLocks noChangeAspect="1"/>
          </p:cNvPicPr>
          <p:nvPr/>
        </p:nvPicPr>
        <p:blipFill>
          <a:blip r:embed="rId3"/>
          <a:stretch>
            <a:fillRect/>
          </a:stretch>
        </p:blipFill>
        <p:spPr>
          <a:xfrm>
            <a:off x="411538" y="2027025"/>
            <a:ext cx="4179080" cy="4436951"/>
          </a:xfrm>
          <a:prstGeom prst="rect">
            <a:avLst/>
          </a:prstGeom>
        </p:spPr>
      </p:pic>
      <p:pic>
        <p:nvPicPr>
          <p:cNvPr id="10" name="Picture 9"/>
          <p:cNvPicPr>
            <a:picLocks noChangeAspect="1"/>
          </p:cNvPicPr>
          <p:nvPr/>
        </p:nvPicPr>
        <p:blipFill>
          <a:blip r:embed="rId4"/>
          <a:stretch>
            <a:fillRect/>
          </a:stretch>
        </p:blipFill>
        <p:spPr>
          <a:xfrm>
            <a:off x="4451079" y="2027025"/>
            <a:ext cx="4244117" cy="4436951"/>
          </a:xfrm>
          <a:prstGeom prst="rect">
            <a:avLst/>
          </a:prstGeom>
        </p:spPr>
      </p:pic>
      <p:pic>
        <p:nvPicPr>
          <p:cNvPr id="11" name="Picture 10"/>
          <p:cNvPicPr>
            <a:picLocks noChangeAspect="1"/>
          </p:cNvPicPr>
          <p:nvPr/>
        </p:nvPicPr>
        <p:blipFill>
          <a:blip r:embed="rId5"/>
          <a:stretch>
            <a:fillRect/>
          </a:stretch>
        </p:blipFill>
        <p:spPr>
          <a:xfrm>
            <a:off x="388340" y="2018800"/>
            <a:ext cx="8306856" cy="4445175"/>
          </a:xfrm>
          <a:prstGeom prst="rect">
            <a:avLst/>
          </a:prstGeom>
        </p:spPr>
      </p:pic>
      <p:pic>
        <p:nvPicPr>
          <p:cNvPr id="13" name="Picture 12"/>
          <p:cNvPicPr>
            <a:picLocks noChangeAspect="1"/>
          </p:cNvPicPr>
          <p:nvPr/>
        </p:nvPicPr>
        <p:blipFill>
          <a:blip r:embed="rId6"/>
          <a:stretch>
            <a:fillRect/>
          </a:stretch>
        </p:blipFill>
        <p:spPr>
          <a:xfrm>
            <a:off x="388340" y="2027025"/>
            <a:ext cx="8306856" cy="4443085"/>
          </a:xfrm>
          <a:prstGeom prst="rect">
            <a:avLst/>
          </a:prstGeom>
        </p:spPr>
      </p:pic>
      <p:pic>
        <p:nvPicPr>
          <p:cNvPr id="14" name="Picture 13"/>
          <p:cNvPicPr>
            <a:picLocks noChangeAspect="1"/>
          </p:cNvPicPr>
          <p:nvPr/>
        </p:nvPicPr>
        <p:blipFill>
          <a:blip r:embed="rId7"/>
          <a:stretch>
            <a:fillRect/>
          </a:stretch>
        </p:blipFill>
        <p:spPr>
          <a:xfrm>
            <a:off x="388340" y="2027024"/>
            <a:ext cx="8306856" cy="4436951"/>
          </a:xfrm>
          <a:prstGeom prst="rect">
            <a:avLst/>
          </a:prstGeom>
        </p:spPr>
      </p:pic>
    </p:spTree>
    <p:extLst>
      <p:ext uri="{BB962C8B-B14F-4D97-AF65-F5344CB8AC3E}">
        <p14:creationId xmlns:p14="http://schemas.microsoft.com/office/powerpoint/2010/main" val="256304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388340" y="140641"/>
            <a:ext cx="8409577" cy="644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smtClean="0">
                <a:solidFill>
                  <a:schemeClr val="tx1"/>
                </a:solidFill>
              </a:rPr>
              <a:t>Chapter 4 Nonverbal Communication 		</a:t>
            </a:r>
            <a:r>
              <a:rPr lang="en-US" sz="1600" dirty="0">
                <a:solidFill>
                  <a:schemeClr val="tx1"/>
                </a:solidFill>
              </a:rPr>
              <a:t>	</a:t>
            </a:r>
            <a:r>
              <a:rPr lang="en-US" sz="1600" dirty="0" smtClean="0">
                <a:solidFill>
                  <a:schemeClr val="tx1"/>
                </a:solidFill>
              </a:rPr>
              <a:t>                   Keimyung University</a:t>
            </a:r>
            <a:endParaRPr lang="en-US" sz="1600" dirty="0">
              <a:solidFill>
                <a:schemeClr val="tx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275660018"/>
              </p:ext>
            </p:extLst>
          </p:nvPr>
        </p:nvGraphicFramePr>
        <p:xfrm>
          <a:off x="457199" y="840982"/>
          <a:ext cx="5709351" cy="828040"/>
        </p:xfrm>
        <a:graphic>
          <a:graphicData uri="http://schemas.openxmlformats.org/drawingml/2006/table">
            <a:tbl>
              <a:tblPr firstRow="1" bandRow="1">
                <a:tableStyleId>{69012ECD-51FC-41F1-AA8D-1B2483CD663E}</a:tableStyleId>
              </a:tblPr>
              <a:tblGrid>
                <a:gridCol w="5709351">
                  <a:extLst>
                    <a:ext uri="{9D8B030D-6E8A-4147-A177-3AD203B41FA5}">
                      <a16:colId xmlns:a16="http://schemas.microsoft.com/office/drawing/2014/main" val="20000"/>
                    </a:ext>
                  </a:extLst>
                </a:gridCol>
              </a:tblGrid>
              <a:tr h="370840">
                <a:tc>
                  <a:txBody>
                    <a:bodyPr/>
                    <a:lstStyle/>
                    <a:p>
                      <a:r>
                        <a:rPr lang="en-US" sz="2400" dirty="0" smtClean="0"/>
                        <a:t>Professional Contexts</a:t>
                      </a:r>
                      <a:endParaRPr lang="en-US" sz="2400" dirty="0"/>
                    </a:p>
                  </a:txBody>
                  <a:tcPr/>
                </a:tc>
                <a:extLst>
                  <a:ext uri="{0D108BD9-81ED-4DB2-BD59-A6C34878D82A}">
                    <a16:rowId xmlns:a16="http://schemas.microsoft.com/office/drawing/2014/main" val="10000"/>
                  </a:ext>
                </a:extLst>
              </a:tr>
              <a:tr h="370840">
                <a:tc>
                  <a:txBody>
                    <a:bodyPr/>
                    <a:lstStyle/>
                    <a:p>
                      <a:endParaRPr lang="en-US" dirty="0"/>
                    </a:p>
                  </a:txBody>
                  <a:tcPr/>
                </a:tc>
                <a:extLst>
                  <a:ext uri="{0D108BD9-81ED-4DB2-BD59-A6C34878D82A}">
                    <a16:rowId xmlns:a16="http://schemas.microsoft.com/office/drawing/2014/main" val="10001"/>
                  </a:ext>
                </a:extLst>
              </a:tr>
            </a:tbl>
          </a:graphicData>
        </a:graphic>
      </p:graphicFrame>
      <p:sp>
        <p:nvSpPr>
          <p:cNvPr id="5" name="Rectangle 4"/>
          <p:cNvSpPr/>
          <p:nvPr/>
        </p:nvSpPr>
        <p:spPr>
          <a:xfrm>
            <a:off x="457199" y="2293459"/>
            <a:ext cx="8340718" cy="2739211"/>
          </a:xfrm>
          <a:prstGeom prst="rect">
            <a:avLst/>
          </a:prstGeom>
        </p:spPr>
        <p:txBody>
          <a:bodyPr wrap="square">
            <a:spAutoFit/>
          </a:bodyPr>
          <a:lstStyle/>
          <a:p>
            <a:r>
              <a:rPr lang="en-US" sz="3600" dirty="0" smtClean="0">
                <a:hlinkClick r:id="rId2"/>
              </a:rPr>
              <a:t>Mixed Messages Professional Clip</a:t>
            </a:r>
            <a:endParaRPr lang="en-US" sz="3600" dirty="0" smtClean="0"/>
          </a:p>
          <a:p>
            <a:endParaRPr lang="en-US" sz="3600" dirty="0"/>
          </a:p>
          <a:p>
            <a:r>
              <a:rPr lang="en-US" sz="2800" dirty="0" smtClean="0">
                <a:hlinkClick r:id="rId3"/>
              </a:rPr>
              <a:t>Mixed Messages Non-Professional Fun Clip*</a:t>
            </a:r>
            <a:endParaRPr lang="en-US" sz="2800" dirty="0" smtClean="0"/>
          </a:p>
          <a:p>
            <a:endParaRPr lang="en-US" sz="3600" dirty="0"/>
          </a:p>
          <a:p>
            <a:r>
              <a:rPr lang="en-US" sz="3600" dirty="0" smtClean="0">
                <a:hlinkClick r:id="rId4"/>
              </a:rPr>
              <a:t>Mirroring (Rapport)</a:t>
            </a:r>
            <a:endParaRPr lang="en-US" sz="3600" dirty="0" smtClean="0"/>
          </a:p>
        </p:txBody>
      </p:sp>
    </p:spTree>
    <p:extLst>
      <p:ext uri="{BB962C8B-B14F-4D97-AF65-F5344CB8AC3E}">
        <p14:creationId xmlns:p14="http://schemas.microsoft.com/office/powerpoint/2010/main" val="31685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388340" y="140641"/>
            <a:ext cx="8409577" cy="644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smtClean="0">
                <a:solidFill>
                  <a:schemeClr val="tx1"/>
                </a:solidFill>
              </a:rPr>
              <a:t>Chapter 4 Nonverbal Communication 		</a:t>
            </a:r>
            <a:r>
              <a:rPr lang="en-US" sz="1600" dirty="0">
                <a:solidFill>
                  <a:schemeClr val="tx1"/>
                </a:solidFill>
              </a:rPr>
              <a:t>	</a:t>
            </a:r>
            <a:r>
              <a:rPr lang="en-US" sz="1600" dirty="0" smtClean="0">
                <a:solidFill>
                  <a:schemeClr val="tx1"/>
                </a:solidFill>
              </a:rPr>
              <a:t>                   Keimyung University</a:t>
            </a:r>
            <a:endParaRPr lang="en-US" sz="1600" dirty="0">
              <a:solidFill>
                <a:schemeClr val="tx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121369707"/>
              </p:ext>
            </p:extLst>
          </p:nvPr>
        </p:nvGraphicFramePr>
        <p:xfrm>
          <a:off x="457199" y="840982"/>
          <a:ext cx="5709351" cy="828040"/>
        </p:xfrm>
        <a:graphic>
          <a:graphicData uri="http://schemas.openxmlformats.org/drawingml/2006/table">
            <a:tbl>
              <a:tblPr firstRow="1" bandRow="1">
                <a:tableStyleId>{69012ECD-51FC-41F1-AA8D-1B2483CD663E}</a:tableStyleId>
              </a:tblPr>
              <a:tblGrid>
                <a:gridCol w="5709351">
                  <a:extLst>
                    <a:ext uri="{9D8B030D-6E8A-4147-A177-3AD203B41FA5}">
                      <a16:colId xmlns:a16="http://schemas.microsoft.com/office/drawing/2014/main" val="20000"/>
                    </a:ext>
                  </a:extLst>
                </a:gridCol>
              </a:tblGrid>
              <a:tr h="370840">
                <a:tc>
                  <a:txBody>
                    <a:bodyPr/>
                    <a:lstStyle/>
                    <a:p>
                      <a:r>
                        <a:rPr lang="en-US" sz="2400" dirty="0" smtClean="0"/>
                        <a:t>Cultural</a:t>
                      </a:r>
                      <a:r>
                        <a:rPr lang="en-US" sz="2400" baseline="0" dirty="0" smtClean="0"/>
                        <a:t> Differences</a:t>
                      </a:r>
                      <a:endParaRPr lang="en-US" sz="2400" dirty="0"/>
                    </a:p>
                  </a:txBody>
                  <a:tcPr/>
                </a:tc>
                <a:extLst>
                  <a:ext uri="{0D108BD9-81ED-4DB2-BD59-A6C34878D82A}">
                    <a16:rowId xmlns:a16="http://schemas.microsoft.com/office/drawing/2014/main" val="10000"/>
                  </a:ext>
                </a:extLst>
              </a:tr>
              <a:tr h="370840">
                <a:tc>
                  <a:txBody>
                    <a:bodyPr/>
                    <a:lstStyle/>
                    <a:p>
                      <a:endParaRPr lang="en-US" dirty="0"/>
                    </a:p>
                  </a:txBody>
                  <a:tcPr/>
                </a:tc>
                <a:extLst>
                  <a:ext uri="{0D108BD9-81ED-4DB2-BD59-A6C34878D82A}">
                    <a16:rowId xmlns:a16="http://schemas.microsoft.com/office/drawing/2014/main" val="10001"/>
                  </a:ext>
                </a:extLst>
              </a:tr>
            </a:tbl>
          </a:graphicData>
        </a:graphic>
      </p:graphicFrame>
      <p:sp>
        <p:nvSpPr>
          <p:cNvPr id="2" name="TextBox 1"/>
          <p:cNvSpPr txBox="1"/>
          <p:nvPr/>
        </p:nvSpPr>
        <p:spPr>
          <a:xfrm>
            <a:off x="457199" y="2505780"/>
            <a:ext cx="6349603" cy="3693319"/>
          </a:xfrm>
          <a:prstGeom prst="rect">
            <a:avLst/>
          </a:prstGeom>
          <a:noFill/>
        </p:spPr>
        <p:txBody>
          <a:bodyPr wrap="square" rtlCol="0">
            <a:spAutoFit/>
          </a:bodyPr>
          <a:lstStyle/>
          <a:p>
            <a:r>
              <a:rPr lang="en-US" b="1" dirty="0" smtClean="0"/>
              <a:t>Kinesics</a:t>
            </a:r>
          </a:p>
          <a:p>
            <a:r>
              <a:rPr lang="en-US" dirty="0"/>
              <a:t>	</a:t>
            </a:r>
            <a:r>
              <a:rPr lang="en-US" dirty="0" smtClean="0"/>
              <a:t>	Gestures</a:t>
            </a:r>
          </a:p>
          <a:p>
            <a:r>
              <a:rPr lang="en-US" dirty="0"/>
              <a:t>	</a:t>
            </a:r>
            <a:r>
              <a:rPr lang="en-US" dirty="0" smtClean="0"/>
              <a:t>	</a:t>
            </a:r>
            <a:r>
              <a:rPr lang="en-US" dirty="0" smtClean="0">
                <a:hlinkClick r:id="rId2"/>
              </a:rPr>
              <a:t>Cultural Gesture Quiz </a:t>
            </a:r>
            <a:endParaRPr lang="en-US" dirty="0" smtClean="0"/>
          </a:p>
          <a:p>
            <a:r>
              <a:rPr lang="en-US" dirty="0"/>
              <a:t>	</a:t>
            </a:r>
            <a:r>
              <a:rPr lang="en-US" dirty="0" smtClean="0"/>
              <a:t>	</a:t>
            </a:r>
          </a:p>
          <a:p>
            <a:r>
              <a:rPr lang="en-US" dirty="0" smtClean="0"/>
              <a:t>     		Head Movements</a:t>
            </a:r>
          </a:p>
          <a:p>
            <a:r>
              <a:rPr lang="en-US" dirty="0"/>
              <a:t>	</a:t>
            </a:r>
            <a:r>
              <a:rPr lang="en-US" dirty="0" smtClean="0"/>
              <a:t>	</a:t>
            </a:r>
            <a:r>
              <a:rPr lang="en-US" dirty="0" smtClean="0">
                <a:hlinkClick r:id="rId3"/>
              </a:rPr>
              <a:t>Head But Clip</a:t>
            </a:r>
            <a:endParaRPr lang="en-US" dirty="0" smtClean="0"/>
          </a:p>
          <a:p>
            <a:endParaRPr lang="en-US" dirty="0" smtClean="0"/>
          </a:p>
          <a:p>
            <a:r>
              <a:rPr lang="en-US" dirty="0"/>
              <a:t>	</a:t>
            </a:r>
            <a:r>
              <a:rPr lang="en-US" dirty="0" smtClean="0"/>
              <a:t>	Eye Contact</a:t>
            </a:r>
          </a:p>
          <a:p>
            <a:r>
              <a:rPr lang="en-US" dirty="0" smtClean="0"/>
              <a:t>		</a:t>
            </a:r>
            <a:r>
              <a:rPr lang="en-US" dirty="0" smtClean="0">
                <a:hlinkClick r:id="rId4"/>
              </a:rPr>
              <a:t>Eye Clip</a:t>
            </a:r>
            <a:endParaRPr lang="en-US" dirty="0" smtClean="0"/>
          </a:p>
          <a:p>
            <a:endParaRPr lang="en-US" dirty="0"/>
          </a:p>
          <a:p>
            <a:r>
              <a:rPr lang="en-US" dirty="0" smtClean="0"/>
              <a:t>		Haptics</a:t>
            </a:r>
          </a:p>
          <a:p>
            <a:r>
              <a:rPr lang="en-US" dirty="0" smtClean="0"/>
              <a:t>		</a:t>
            </a:r>
            <a:r>
              <a:rPr lang="en-US" dirty="0" smtClean="0">
                <a:hlinkClick r:id="rId5"/>
              </a:rPr>
              <a:t>Handshakes Clip</a:t>
            </a:r>
            <a:endParaRPr lang="en-US" dirty="0" smtClean="0"/>
          </a:p>
          <a:p>
            <a:endParaRPr lang="en-US" dirty="0"/>
          </a:p>
        </p:txBody>
      </p:sp>
      <p:pic>
        <p:nvPicPr>
          <p:cNvPr id="6" name="Picture 5"/>
          <p:cNvPicPr>
            <a:picLocks noChangeAspect="1"/>
          </p:cNvPicPr>
          <p:nvPr/>
        </p:nvPicPr>
        <p:blipFill>
          <a:blip r:embed="rId6"/>
          <a:stretch>
            <a:fillRect/>
          </a:stretch>
        </p:blipFill>
        <p:spPr>
          <a:xfrm>
            <a:off x="5799963" y="2774586"/>
            <a:ext cx="2679700" cy="3035300"/>
          </a:xfrm>
          <a:prstGeom prst="rect">
            <a:avLst/>
          </a:prstGeom>
        </p:spPr>
      </p:pic>
      <p:pic>
        <p:nvPicPr>
          <p:cNvPr id="7" name="Picture 6"/>
          <p:cNvPicPr>
            <a:picLocks noChangeAspect="1"/>
          </p:cNvPicPr>
          <p:nvPr/>
        </p:nvPicPr>
        <p:blipFill>
          <a:blip r:embed="rId7"/>
          <a:stretch>
            <a:fillRect/>
          </a:stretch>
        </p:blipFill>
        <p:spPr>
          <a:xfrm>
            <a:off x="3682482" y="2774586"/>
            <a:ext cx="4968135" cy="3603554"/>
          </a:xfrm>
          <a:prstGeom prst="rect">
            <a:avLst/>
          </a:prstGeom>
        </p:spPr>
      </p:pic>
      <p:pic>
        <p:nvPicPr>
          <p:cNvPr id="9" name="Picture 8"/>
          <p:cNvPicPr>
            <a:picLocks noChangeAspect="1"/>
          </p:cNvPicPr>
          <p:nvPr/>
        </p:nvPicPr>
        <p:blipFill>
          <a:blip r:embed="rId8"/>
          <a:stretch>
            <a:fillRect/>
          </a:stretch>
        </p:blipFill>
        <p:spPr>
          <a:xfrm>
            <a:off x="3682482" y="2774586"/>
            <a:ext cx="5041900" cy="3603554"/>
          </a:xfrm>
          <a:prstGeom prst="rect">
            <a:avLst/>
          </a:prstGeom>
        </p:spPr>
      </p:pic>
      <p:pic>
        <p:nvPicPr>
          <p:cNvPr id="10" name="Picture 9"/>
          <p:cNvPicPr>
            <a:picLocks noChangeAspect="1"/>
          </p:cNvPicPr>
          <p:nvPr/>
        </p:nvPicPr>
        <p:blipFill>
          <a:blip r:embed="rId9"/>
          <a:stretch>
            <a:fillRect/>
          </a:stretch>
        </p:blipFill>
        <p:spPr>
          <a:xfrm>
            <a:off x="3682482" y="2774587"/>
            <a:ext cx="5115435" cy="3603554"/>
          </a:xfrm>
          <a:prstGeom prst="rect">
            <a:avLst/>
          </a:prstGeom>
        </p:spPr>
      </p:pic>
      <p:pic>
        <p:nvPicPr>
          <p:cNvPr id="11" name="Picture 10"/>
          <p:cNvPicPr>
            <a:picLocks noChangeAspect="1"/>
          </p:cNvPicPr>
          <p:nvPr/>
        </p:nvPicPr>
        <p:blipFill>
          <a:blip r:embed="rId10"/>
          <a:stretch>
            <a:fillRect/>
          </a:stretch>
        </p:blipFill>
        <p:spPr>
          <a:xfrm>
            <a:off x="3682481" y="2774587"/>
            <a:ext cx="5115435" cy="3603553"/>
          </a:xfrm>
          <a:prstGeom prst="rect">
            <a:avLst/>
          </a:prstGeom>
        </p:spPr>
      </p:pic>
    </p:spTree>
    <p:extLst>
      <p:ext uri="{BB962C8B-B14F-4D97-AF65-F5344CB8AC3E}">
        <p14:creationId xmlns:p14="http://schemas.microsoft.com/office/powerpoint/2010/main" val="271816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xEl>
                                              <p:pRg st="5" end="5"/>
                                            </p:txEl>
                                          </p:spTgt>
                                        </p:tgtEl>
                                        <p:attrNameLst>
                                          <p:attrName>style.visibility</p:attrName>
                                        </p:attrNameLst>
                                      </p:cBhvr>
                                      <p:to>
                                        <p:strVal val="visible"/>
                                      </p:to>
                                    </p:set>
                                    <p:animEffect transition="in" filter="fade">
                                      <p:cBhvr>
                                        <p:cTn id="52" dur="500"/>
                                        <p:tgtEl>
                                          <p:spTgt spid="2">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
                                            <p:txEl>
                                              <p:pRg st="7" end="7"/>
                                            </p:txEl>
                                          </p:spTgt>
                                        </p:tgtEl>
                                        <p:attrNameLst>
                                          <p:attrName>style.visibility</p:attrName>
                                        </p:attrNameLst>
                                      </p:cBhvr>
                                      <p:to>
                                        <p:strVal val="visible"/>
                                      </p:to>
                                    </p:set>
                                    <p:animEffect transition="in" filter="fade">
                                      <p:cBhvr>
                                        <p:cTn id="57" dur="500"/>
                                        <p:tgtEl>
                                          <p:spTgt spid="2">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
                                            <p:txEl>
                                              <p:pRg st="8" end="8"/>
                                            </p:txEl>
                                          </p:spTgt>
                                        </p:tgtEl>
                                        <p:attrNameLst>
                                          <p:attrName>style.visibility</p:attrName>
                                        </p:attrNameLst>
                                      </p:cBhvr>
                                      <p:to>
                                        <p:strVal val="visible"/>
                                      </p:to>
                                    </p:set>
                                    <p:animEffect transition="in" filter="fade">
                                      <p:cBhvr>
                                        <p:cTn id="62" dur="500"/>
                                        <p:tgtEl>
                                          <p:spTgt spid="2">
                                            <p:txEl>
                                              <p:pRg st="8" end="8"/>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
                                            <p:txEl>
                                              <p:pRg st="10" end="10"/>
                                            </p:txEl>
                                          </p:spTgt>
                                        </p:tgtEl>
                                        <p:attrNameLst>
                                          <p:attrName>style.visibility</p:attrName>
                                        </p:attrNameLst>
                                      </p:cBhvr>
                                      <p:to>
                                        <p:strVal val="visible"/>
                                      </p:to>
                                    </p:set>
                                    <p:animEffect transition="in" filter="fade">
                                      <p:cBhvr>
                                        <p:cTn id="67" dur="500"/>
                                        <p:tgtEl>
                                          <p:spTgt spid="2">
                                            <p:txEl>
                                              <p:pRg st="10" end="1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
                                            <p:txEl>
                                              <p:pRg st="11" end="11"/>
                                            </p:txEl>
                                          </p:spTgt>
                                        </p:tgtEl>
                                        <p:attrNameLst>
                                          <p:attrName>style.visibility</p:attrName>
                                        </p:attrNameLst>
                                      </p:cBhvr>
                                      <p:to>
                                        <p:strVal val="visible"/>
                                      </p:to>
                                    </p:set>
                                    <p:animEffect transition="in" filter="fade">
                                      <p:cBhvr>
                                        <p:cTn id="72"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388340" y="140641"/>
            <a:ext cx="8409577" cy="644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smtClean="0">
                <a:solidFill>
                  <a:schemeClr val="tx1"/>
                </a:solidFill>
              </a:rPr>
              <a:t>Chapter 4 Nonverbal Communication 		</a:t>
            </a:r>
            <a:r>
              <a:rPr lang="en-US" sz="1600" dirty="0">
                <a:solidFill>
                  <a:schemeClr val="tx1"/>
                </a:solidFill>
              </a:rPr>
              <a:t>	</a:t>
            </a:r>
            <a:r>
              <a:rPr lang="en-US" sz="1600" dirty="0" smtClean="0">
                <a:solidFill>
                  <a:schemeClr val="tx1"/>
                </a:solidFill>
              </a:rPr>
              <a:t>                   Keimyung University</a:t>
            </a:r>
            <a:endParaRPr lang="en-US" sz="1600" dirty="0">
              <a:solidFill>
                <a:schemeClr val="tx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460737897"/>
              </p:ext>
            </p:extLst>
          </p:nvPr>
        </p:nvGraphicFramePr>
        <p:xfrm>
          <a:off x="457199" y="840982"/>
          <a:ext cx="5709351" cy="828040"/>
        </p:xfrm>
        <a:graphic>
          <a:graphicData uri="http://schemas.openxmlformats.org/drawingml/2006/table">
            <a:tbl>
              <a:tblPr firstRow="1" bandRow="1">
                <a:tableStyleId>{69012ECD-51FC-41F1-AA8D-1B2483CD663E}</a:tableStyleId>
              </a:tblPr>
              <a:tblGrid>
                <a:gridCol w="5709351">
                  <a:extLst>
                    <a:ext uri="{9D8B030D-6E8A-4147-A177-3AD203B41FA5}">
                      <a16:colId xmlns:a16="http://schemas.microsoft.com/office/drawing/2014/main" val="20000"/>
                    </a:ext>
                  </a:extLst>
                </a:gridCol>
              </a:tblGrid>
              <a:tr h="370840">
                <a:tc>
                  <a:txBody>
                    <a:bodyPr/>
                    <a:lstStyle/>
                    <a:p>
                      <a:r>
                        <a:rPr lang="en-US" sz="2400" dirty="0" smtClean="0"/>
                        <a:t>Cultural</a:t>
                      </a:r>
                      <a:r>
                        <a:rPr lang="en-US" sz="2400" baseline="0" dirty="0" smtClean="0"/>
                        <a:t> Differences</a:t>
                      </a:r>
                      <a:endParaRPr lang="en-US" sz="2400" dirty="0"/>
                    </a:p>
                  </a:txBody>
                  <a:tcPr/>
                </a:tc>
                <a:extLst>
                  <a:ext uri="{0D108BD9-81ED-4DB2-BD59-A6C34878D82A}">
                    <a16:rowId xmlns:a16="http://schemas.microsoft.com/office/drawing/2014/main" val="10000"/>
                  </a:ext>
                </a:extLst>
              </a:tr>
              <a:tr h="370840">
                <a:tc>
                  <a:txBody>
                    <a:bodyPr/>
                    <a:lstStyle/>
                    <a:p>
                      <a:endParaRPr lang="en-US" dirty="0"/>
                    </a:p>
                  </a:txBody>
                  <a:tcPr/>
                </a:tc>
                <a:extLst>
                  <a:ext uri="{0D108BD9-81ED-4DB2-BD59-A6C34878D82A}">
                    <a16:rowId xmlns:a16="http://schemas.microsoft.com/office/drawing/2014/main" val="10001"/>
                  </a:ext>
                </a:extLst>
              </a:tr>
            </a:tbl>
          </a:graphicData>
        </a:graphic>
      </p:graphicFrame>
      <p:sp>
        <p:nvSpPr>
          <p:cNvPr id="6" name="TextBox 5"/>
          <p:cNvSpPr txBox="1"/>
          <p:nvPr/>
        </p:nvSpPr>
        <p:spPr>
          <a:xfrm>
            <a:off x="457199" y="2116754"/>
            <a:ext cx="6349603" cy="3139321"/>
          </a:xfrm>
          <a:prstGeom prst="rect">
            <a:avLst/>
          </a:prstGeom>
          <a:noFill/>
        </p:spPr>
        <p:txBody>
          <a:bodyPr wrap="square" rtlCol="0">
            <a:spAutoFit/>
          </a:bodyPr>
          <a:lstStyle/>
          <a:p>
            <a:r>
              <a:rPr lang="en-US" b="1" dirty="0" smtClean="0"/>
              <a:t>Kinesics</a:t>
            </a:r>
          </a:p>
          <a:p>
            <a:r>
              <a:rPr lang="en-US" dirty="0"/>
              <a:t>	</a:t>
            </a:r>
            <a:r>
              <a:rPr lang="en-US" dirty="0" smtClean="0"/>
              <a:t>	Contact Culture</a:t>
            </a:r>
          </a:p>
          <a:p>
            <a:r>
              <a:rPr lang="en-US" dirty="0"/>
              <a:t>	</a:t>
            </a:r>
            <a:r>
              <a:rPr lang="en-US" dirty="0" smtClean="0"/>
              <a:t>		</a:t>
            </a:r>
            <a:r>
              <a:rPr lang="en-US" dirty="0" smtClean="0">
                <a:hlinkClick r:id="rId2"/>
              </a:rPr>
              <a:t>Italian Clip One</a:t>
            </a:r>
            <a:endParaRPr lang="en-US" dirty="0" smtClean="0"/>
          </a:p>
          <a:p>
            <a:r>
              <a:rPr lang="en-US" dirty="0" smtClean="0"/>
              <a:t>			</a:t>
            </a:r>
            <a:r>
              <a:rPr lang="en-US" dirty="0" smtClean="0">
                <a:hlinkClick r:id="rId3"/>
              </a:rPr>
              <a:t>Italian Clip Two</a:t>
            </a:r>
            <a:endParaRPr lang="en-US" dirty="0" smtClean="0"/>
          </a:p>
          <a:p>
            <a:r>
              <a:rPr lang="en-US" dirty="0"/>
              <a:t>	</a:t>
            </a:r>
            <a:r>
              <a:rPr lang="en-US" dirty="0" smtClean="0"/>
              <a:t>	</a:t>
            </a:r>
          </a:p>
          <a:p>
            <a:r>
              <a:rPr lang="en-US" b="1" dirty="0" smtClean="0"/>
              <a:t>Vocalics &amp; Proxemics</a:t>
            </a:r>
          </a:p>
          <a:p>
            <a:r>
              <a:rPr lang="en-US" dirty="0" smtClean="0"/>
              <a:t>			</a:t>
            </a:r>
            <a:r>
              <a:rPr lang="en-US" dirty="0" smtClean="0">
                <a:hlinkClick r:id="rId4"/>
              </a:rPr>
              <a:t>For the Birds Clip</a:t>
            </a:r>
            <a:endParaRPr lang="en-US" dirty="0" smtClean="0"/>
          </a:p>
          <a:p>
            <a:endParaRPr lang="en-US" dirty="0" smtClean="0"/>
          </a:p>
          <a:p>
            <a:r>
              <a:rPr lang="en-US" b="1" dirty="0" smtClean="0"/>
              <a:t>Chronemics</a:t>
            </a:r>
          </a:p>
          <a:p>
            <a:r>
              <a:rPr lang="en-US" dirty="0" smtClean="0"/>
              <a:t>			</a:t>
            </a:r>
            <a:r>
              <a:rPr lang="en-US" dirty="0" smtClean="0">
                <a:hlinkClick r:id="rId5"/>
              </a:rPr>
              <a:t>Monochronic and Polychronic Time Clip</a:t>
            </a:r>
            <a:endParaRPr lang="en-US" dirty="0" smtClean="0"/>
          </a:p>
          <a:p>
            <a:r>
              <a:rPr lang="en-US" dirty="0"/>
              <a:t>	</a:t>
            </a:r>
            <a:r>
              <a:rPr lang="en-US" dirty="0" smtClean="0"/>
              <a:t>	</a:t>
            </a:r>
            <a:endParaRPr lang="en-US" dirty="0"/>
          </a:p>
        </p:txBody>
      </p:sp>
    </p:spTree>
    <p:extLst>
      <p:ext uri="{BB962C8B-B14F-4D97-AF65-F5344CB8AC3E}">
        <p14:creationId xmlns:p14="http://schemas.microsoft.com/office/powerpoint/2010/main" val="240721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8" end="8"/>
                                            </p:txEl>
                                          </p:spTgt>
                                        </p:tgtEl>
                                        <p:attrNameLst>
                                          <p:attrName>style.visibility</p:attrName>
                                        </p:attrNameLst>
                                      </p:cBhvr>
                                      <p:to>
                                        <p:strVal val="visible"/>
                                      </p:to>
                                    </p:set>
                                    <p:animEffect transition="in" filter="fade">
                                      <p:cBhvr>
                                        <p:cTn id="42" dur="500"/>
                                        <p:tgtEl>
                                          <p:spTgt spid="6">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9" end="9"/>
                                            </p:txEl>
                                          </p:spTgt>
                                        </p:tgtEl>
                                        <p:attrNameLst>
                                          <p:attrName>style.visibility</p:attrName>
                                        </p:attrNameLst>
                                      </p:cBhvr>
                                      <p:to>
                                        <p:strVal val="visible"/>
                                      </p:to>
                                    </p:set>
                                    <p:animEffect transition="in" filter="fade">
                                      <p:cBhvr>
                                        <p:cTn id="47" dur="500"/>
                                        <p:tgtEl>
                                          <p:spTgt spid="6">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
                                            <p:txEl>
                                              <p:pRg st="10" end="10"/>
                                            </p:txEl>
                                          </p:spTgt>
                                        </p:tgtEl>
                                        <p:attrNameLst>
                                          <p:attrName>style.visibility</p:attrName>
                                        </p:attrNameLst>
                                      </p:cBhvr>
                                      <p:to>
                                        <p:strVal val="visible"/>
                                      </p:to>
                                    </p:set>
                                    <p:animEffect transition="in" filter="fade">
                                      <p:cBhvr>
                                        <p:cTn id="52"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388340" y="140641"/>
            <a:ext cx="8409577" cy="644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smtClean="0">
                <a:solidFill>
                  <a:schemeClr val="tx1"/>
                </a:solidFill>
              </a:rPr>
              <a:t>Chapter 4 Nonverbal Communication 		</a:t>
            </a:r>
            <a:r>
              <a:rPr lang="en-US" sz="1600" dirty="0">
                <a:solidFill>
                  <a:schemeClr val="tx1"/>
                </a:solidFill>
              </a:rPr>
              <a:t>	</a:t>
            </a:r>
            <a:r>
              <a:rPr lang="en-US" sz="1600" dirty="0" smtClean="0">
                <a:solidFill>
                  <a:schemeClr val="tx1"/>
                </a:solidFill>
              </a:rPr>
              <a:t>                   Keimyung University</a:t>
            </a:r>
            <a:endParaRPr lang="en-US" sz="1600" dirty="0">
              <a:solidFill>
                <a:schemeClr val="tx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514942826"/>
              </p:ext>
            </p:extLst>
          </p:nvPr>
        </p:nvGraphicFramePr>
        <p:xfrm>
          <a:off x="457199" y="840982"/>
          <a:ext cx="5709351" cy="828040"/>
        </p:xfrm>
        <a:graphic>
          <a:graphicData uri="http://schemas.openxmlformats.org/drawingml/2006/table">
            <a:tbl>
              <a:tblPr firstRow="1" bandRow="1">
                <a:tableStyleId>{69012ECD-51FC-41F1-AA8D-1B2483CD663E}</a:tableStyleId>
              </a:tblPr>
              <a:tblGrid>
                <a:gridCol w="5709351">
                  <a:extLst>
                    <a:ext uri="{9D8B030D-6E8A-4147-A177-3AD203B41FA5}">
                      <a16:colId xmlns:a16="http://schemas.microsoft.com/office/drawing/2014/main" val="20000"/>
                    </a:ext>
                  </a:extLst>
                </a:gridCol>
              </a:tblGrid>
              <a:tr h="370840">
                <a:tc>
                  <a:txBody>
                    <a:bodyPr/>
                    <a:lstStyle/>
                    <a:p>
                      <a:r>
                        <a:rPr lang="en-US" sz="2400" baseline="0" dirty="0" smtClean="0"/>
                        <a:t>Gender Differences</a:t>
                      </a:r>
                      <a:endParaRPr lang="en-US" sz="2400" dirty="0"/>
                    </a:p>
                  </a:txBody>
                  <a:tcPr/>
                </a:tc>
                <a:extLst>
                  <a:ext uri="{0D108BD9-81ED-4DB2-BD59-A6C34878D82A}">
                    <a16:rowId xmlns:a16="http://schemas.microsoft.com/office/drawing/2014/main" val="10000"/>
                  </a:ext>
                </a:extLst>
              </a:tr>
              <a:tr h="370840">
                <a:tc>
                  <a:txBody>
                    <a:bodyPr/>
                    <a:lstStyle/>
                    <a:p>
                      <a:endParaRPr lang="en-US" dirty="0"/>
                    </a:p>
                  </a:txBody>
                  <a:tcPr/>
                </a:tc>
                <a:extLst>
                  <a:ext uri="{0D108BD9-81ED-4DB2-BD59-A6C34878D82A}">
                    <a16:rowId xmlns:a16="http://schemas.microsoft.com/office/drawing/2014/main" val="10001"/>
                  </a:ext>
                </a:extLst>
              </a:tr>
            </a:tbl>
          </a:graphicData>
        </a:graphic>
      </p:graphicFrame>
      <p:sp>
        <p:nvSpPr>
          <p:cNvPr id="6" name="TextBox 5"/>
          <p:cNvSpPr txBox="1"/>
          <p:nvPr/>
        </p:nvSpPr>
        <p:spPr>
          <a:xfrm>
            <a:off x="457199" y="1932088"/>
            <a:ext cx="6349603" cy="369332"/>
          </a:xfrm>
          <a:prstGeom prst="rect">
            <a:avLst/>
          </a:prstGeom>
          <a:noFill/>
        </p:spPr>
        <p:txBody>
          <a:bodyPr wrap="square" rtlCol="0">
            <a:spAutoFit/>
          </a:bodyPr>
          <a:lstStyle/>
          <a:p>
            <a:r>
              <a:rPr lang="en-US" dirty="0" smtClean="0"/>
              <a:t>Men and Women are 99% similar and 1% different</a:t>
            </a:r>
            <a:r>
              <a:rPr lang="en-US" dirty="0"/>
              <a:t>	</a:t>
            </a:r>
            <a:r>
              <a:rPr lang="en-US" dirty="0" smtClean="0"/>
              <a:t>	</a:t>
            </a:r>
            <a:endParaRPr lang="en-US" dirty="0"/>
          </a:p>
        </p:txBody>
      </p:sp>
      <p:sp>
        <p:nvSpPr>
          <p:cNvPr id="5" name="TextBox 4"/>
          <p:cNvSpPr txBox="1"/>
          <p:nvPr/>
        </p:nvSpPr>
        <p:spPr>
          <a:xfrm>
            <a:off x="457199" y="2484955"/>
            <a:ext cx="6349603" cy="369332"/>
          </a:xfrm>
          <a:prstGeom prst="rect">
            <a:avLst/>
          </a:prstGeom>
          <a:noFill/>
        </p:spPr>
        <p:txBody>
          <a:bodyPr wrap="square" rtlCol="0">
            <a:spAutoFit/>
          </a:bodyPr>
          <a:lstStyle/>
          <a:p>
            <a:r>
              <a:rPr lang="en-US" dirty="0" smtClean="0"/>
              <a:t>But, what are some differences?	</a:t>
            </a:r>
            <a:endParaRPr lang="en-US" dirty="0"/>
          </a:p>
        </p:txBody>
      </p:sp>
      <p:sp>
        <p:nvSpPr>
          <p:cNvPr id="7" name="TextBox 6"/>
          <p:cNvSpPr txBox="1"/>
          <p:nvPr/>
        </p:nvSpPr>
        <p:spPr>
          <a:xfrm>
            <a:off x="457199" y="3079935"/>
            <a:ext cx="6349603" cy="461665"/>
          </a:xfrm>
          <a:prstGeom prst="rect">
            <a:avLst/>
          </a:prstGeom>
          <a:noFill/>
        </p:spPr>
        <p:txBody>
          <a:bodyPr wrap="square" rtlCol="0">
            <a:spAutoFit/>
          </a:bodyPr>
          <a:lstStyle/>
          <a:p>
            <a:r>
              <a:rPr lang="en-US" sz="2400" b="1" dirty="0" smtClean="0">
                <a:solidFill>
                  <a:srgbClr val="FF0000"/>
                </a:solidFill>
              </a:rPr>
              <a:t>Kinesics</a:t>
            </a:r>
            <a:r>
              <a:rPr lang="en-US" b="1" dirty="0"/>
              <a:t>	</a:t>
            </a:r>
            <a:r>
              <a:rPr lang="en-US" dirty="0" smtClean="0"/>
              <a:t>	</a:t>
            </a:r>
            <a:endParaRPr lang="en-US" dirty="0"/>
          </a:p>
        </p:txBody>
      </p:sp>
      <p:sp>
        <p:nvSpPr>
          <p:cNvPr id="8" name="TextBox 7"/>
          <p:cNvSpPr txBox="1"/>
          <p:nvPr/>
        </p:nvSpPr>
        <p:spPr>
          <a:xfrm>
            <a:off x="849855" y="3594821"/>
            <a:ext cx="1381087" cy="646331"/>
          </a:xfrm>
          <a:prstGeom prst="rect">
            <a:avLst/>
          </a:prstGeom>
          <a:noFill/>
        </p:spPr>
        <p:txBody>
          <a:bodyPr wrap="square" rtlCol="0">
            <a:spAutoFit/>
          </a:bodyPr>
          <a:lstStyle/>
          <a:p>
            <a:pPr marL="285750" indent="-285750">
              <a:buFont typeface="Arial"/>
              <a:buChar char="•"/>
            </a:pPr>
            <a:r>
              <a:rPr lang="en-US" b="1" dirty="0" smtClean="0">
                <a:solidFill>
                  <a:srgbClr val="000090"/>
                </a:solidFill>
              </a:rPr>
              <a:t>Gestures</a:t>
            </a:r>
            <a:r>
              <a:rPr lang="en-US" dirty="0"/>
              <a:t>	</a:t>
            </a:r>
            <a:r>
              <a:rPr lang="en-US" dirty="0" smtClean="0"/>
              <a:t>	</a:t>
            </a:r>
            <a:endParaRPr lang="en-US" dirty="0"/>
          </a:p>
        </p:txBody>
      </p:sp>
      <p:sp>
        <p:nvSpPr>
          <p:cNvPr id="9" name="TextBox 8"/>
          <p:cNvSpPr txBox="1"/>
          <p:nvPr/>
        </p:nvSpPr>
        <p:spPr>
          <a:xfrm>
            <a:off x="2230942" y="3594821"/>
            <a:ext cx="6566975" cy="646331"/>
          </a:xfrm>
          <a:prstGeom prst="rect">
            <a:avLst/>
          </a:prstGeom>
          <a:noFill/>
        </p:spPr>
        <p:txBody>
          <a:bodyPr wrap="square" rtlCol="0">
            <a:spAutoFit/>
          </a:bodyPr>
          <a:lstStyle/>
          <a:p>
            <a:pPr marL="285750" indent="-285750">
              <a:buFont typeface="Courier New"/>
              <a:buChar char="o"/>
            </a:pPr>
            <a:r>
              <a:rPr lang="en-US" dirty="0" smtClean="0"/>
              <a:t>Women use more gestures than men, but men use larger gestures	</a:t>
            </a:r>
            <a:endParaRPr lang="en-US" dirty="0"/>
          </a:p>
        </p:txBody>
      </p:sp>
      <p:sp>
        <p:nvSpPr>
          <p:cNvPr id="10" name="TextBox 9"/>
          <p:cNvSpPr txBox="1"/>
          <p:nvPr/>
        </p:nvSpPr>
        <p:spPr>
          <a:xfrm>
            <a:off x="2230942" y="4403398"/>
            <a:ext cx="6349603" cy="646331"/>
          </a:xfrm>
          <a:prstGeom prst="rect">
            <a:avLst/>
          </a:prstGeom>
          <a:noFill/>
        </p:spPr>
        <p:txBody>
          <a:bodyPr wrap="square" rtlCol="0">
            <a:spAutoFit/>
          </a:bodyPr>
          <a:lstStyle/>
          <a:p>
            <a:pPr marL="285750" indent="-285750">
              <a:buFont typeface="Courier New"/>
              <a:buChar char="o"/>
            </a:pPr>
            <a:r>
              <a:rPr lang="en-US" dirty="0" smtClean="0"/>
              <a:t>Men use more physical adapters – foot and hand movements</a:t>
            </a:r>
          </a:p>
          <a:p>
            <a:r>
              <a:rPr lang="en-US" dirty="0" smtClean="0"/>
              <a:t>      because girls are socialized to avoid these – not ‘ladylike.’	</a:t>
            </a:r>
            <a:endParaRPr lang="en-US" dirty="0"/>
          </a:p>
        </p:txBody>
      </p:sp>
    </p:spTree>
    <p:extLst>
      <p:ext uri="{BB962C8B-B14F-4D97-AF65-F5344CB8AC3E}">
        <p14:creationId xmlns:p14="http://schemas.microsoft.com/office/powerpoint/2010/main" val="174264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7"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388340" y="140641"/>
            <a:ext cx="8409577" cy="644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smtClean="0">
                <a:solidFill>
                  <a:schemeClr val="tx1"/>
                </a:solidFill>
              </a:rPr>
              <a:t>Chapter 4 Nonverbal Communication 		</a:t>
            </a:r>
            <a:r>
              <a:rPr lang="en-US" sz="1600" dirty="0">
                <a:solidFill>
                  <a:schemeClr val="tx1"/>
                </a:solidFill>
              </a:rPr>
              <a:t>	</a:t>
            </a:r>
            <a:r>
              <a:rPr lang="en-US" sz="1600" dirty="0" smtClean="0">
                <a:solidFill>
                  <a:schemeClr val="tx1"/>
                </a:solidFill>
              </a:rPr>
              <a:t>                   Keimyung University</a:t>
            </a:r>
            <a:endParaRPr lang="en-US" sz="1600" dirty="0">
              <a:solidFill>
                <a:schemeClr val="tx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782422521"/>
              </p:ext>
            </p:extLst>
          </p:nvPr>
        </p:nvGraphicFramePr>
        <p:xfrm>
          <a:off x="457199" y="840982"/>
          <a:ext cx="5709351" cy="828040"/>
        </p:xfrm>
        <a:graphic>
          <a:graphicData uri="http://schemas.openxmlformats.org/drawingml/2006/table">
            <a:tbl>
              <a:tblPr firstRow="1" bandRow="1">
                <a:tableStyleId>{69012ECD-51FC-41F1-AA8D-1B2483CD663E}</a:tableStyleId>
              </a:tblPr>
              <a:tblGrid>
                <a:gridCol w="5709351">
                  <a:extLst>
                    <a:ext uri="{9D8B030D-6E8A-4147-A177-3AD203B41FA5}">
                      <a16:colId xmlns:a16="http://schemas.microsoft.com/office/drawing/2014/main" val="20000"/>
                    </a:ext>
                  </a:extLst>
                </a:gridCol>
              </a:tblGrid>
              <a:tr h="370840">
                <a:tc>
                  <a:txBody>
                    <a:bodyPr/>
                    <a:lstStyle/>
                    <a:p>
                      <a:r>
                        <a:rPr lang="en-US" sz="2400" baseline="0" dirty="0" smtClean="0"/>
                        <a:t>Gender Differences</a:t>
                      </a:r>
                      <a:endParaRPr lang="en-US" sz="2400" dirty="0"/>
                    </a:p>
                  </a:txBody>
                  <a:tcPr/>
                </a:tc>
                <a:extLst>
                  <a:ext uri="{0D108BD9-81ED-4DB2-BD59-A6C34878D82A}">
                    <a16:rowId xmlns:a16="http://schemas.microsoft.com/office/drawing/2014/main" val="10000"/>
                  </a:ext>
                </a:extLst>
              </a:tr>
              <a:tr h="370840">
                <a:tc>
                  <a:txBody>
                    <a:bodyPr/>
                    <a:lstStyle/>
                    <a:p>
                      <a:endParaRPr lang="en-US" dirty="0"/>
                    </a:p>
                  </a:txBody>
                  <a:tcPr/>
                </a:tc>
                <a:extLst>
                  <a:ext uri="{0D108BD9-81ED-4DB2-BD59-A6C34878D82A}">
                    <a16:rowId xmlns:a16="http://schemas.microsoft.com/office/drawing/2014/main" val="10001"/>
                  </a:ext>
                </a:extLst>
              </a:tr>
            </a:tbl>
          </a:graphicData>
        </a:graphic>
      </p:graphicFrame>
      <p:sp>
        <p:nvSpPr>
          <p:cNvPr id="6" name="TextBox 5"/>
          <p:cNvSpPr txBox="1"/>
          <p:nvPr/>
        </p:nvSpPr>
        <p:spPr>
          <a:xfrm>
            <a:off x="457199" y="1932088"/>
            <a:ext cx="6349603" cy="369332"/>
          </a:xfrm>
          <a:prstGeom prst="rect">
            <a:avLst/>
          </a:prstGeom>
          <a:noFill/>
        </p:spPr>
        <p:txBody>
          <a:bodyPr wrap="square" rtlCol="0">
            <a:spAutoFit/>
          </a:bodyPr>
          <a:lstStyle/>
          <a:p>
            <a:r>
              <a:rPr lang="en-US" dirty="0" smtClean="0"/>
              <a:t>Men and Women are 99% similar and 1% different</a:t>
            </a:r>
            <a:r>
              <a:rPr lang="en-US" dirty="0"/>
              <a:t>	</a:t>
            </a:r>
            <a:r>
              <a:rPr lang="en-US" dirty="0" smtClean="0"/>
              <a:t>	</a:t>
            </a:r>
            <a:endParaRPr lang="en-US" dirty="0"/>
          </a:p>
        </p:txBody>
      </p:sp>
      <p:sp>
        <p:nvSpPr>
          <p:cNvPr id="5" name="TextBox 4"/>
          <p:cNvSpPr txBox="1"/>
          <p:nvPr/>
        </p:nvSpPr>
        <p:spPr>
          <a:xfrm>
            <a:off x="457199" y="2484955"/>
            <a:ext cx="6349603" cy="369332"/>
          </a:xfrm>
          <a:prstGeom prst="rect">
            <a:avLst/>
          </a:prstGeom>
          <a:noFill/>
        </p:spPr>
        <p:txBody>
          <a:bodyPr wrap="square" rtlCol="0">
            <a:spAutoFit/>
          </a:bodyPr>
          <a:lstStyle/>
          <a:p>
            <a:r>
              <a:rPr lang="en-US" dirty="0" smtClean="0"/>
              <a:t>But, what are some differences?	</a:t>
            </a:r>
            <a:endParaRPr lang="en-US" dirty="0"/>
          </a:p>
        </p:txBody>
      </p:sp>
      <p:sp>
        <p:nvSpPr>
          <p:cNvPr id="7" name="TextBox 6"/>
          <p:cNvSpPr txBox="1"/>
          <p:nvPr/>
        </p:nvSpPr>
        <p:spPr>
          <a:xfrm>
            <a:off x="457199" y="3079935"/>
            <a:ext cx="6349603" cy="461665"/>
          </a:xfrm>
          <a:prstGeom prst="rect">
            <a:avLst/>
          </a:prstGeom>
          <a:noFill/>
        </p:spPr>
        <p:txBody>
          <a:bodyPr wrap="square" rtlCol="0">
            <a:spAutoFit/>
          </a:bodyPr>
          <a:lstStyle/>
          <a:p>
            <a:r>
              <a:rPr lang="en-US" sz="2400" b="1" dirty="0" smtClean="0">
                <a:solidFill>
                  <a:srgbClr val="FF0000"/>
                </a:solidFill>
              </a:rPr>
              <a:t>Kinesics</a:t>
            </a:r>
            <a:r>
              <a:rPr lang="en-US" b="1" dirty="0"/>
              <a:t>	</a:t>
            </a:r>
            <a:r>
              <a:rPr lang="en-US" dirty="0" smtClean="0"/>
              <a:t>	</a:t>
            </a:r>
            <a:endParaRPr lang="en-US" dirty="0"/>
          </a:p>
        </p:txBody>
      </p:sp>
      <p:sp>
        <p:nvSpPr>
          <p:cNvPr id="8" name="TextBox 7"/>
          <p:cNvSpPr txBox="1"/>
          <p:nvPr/>
        </p:nvSpPr>
        <p:spPr>
          <a:xfrm>
            <a:off x="849855" y="3594821"/>
            <a:ext cx="1381087" cy="646331"/>
          </a:xfrm>
          <a:prstGeom prst="rect">
            <a:avLst/>
          </a:prstGeom>
          <a:noFill/>
        </p:spPr>
        <p:txBody>
          <a:bodyPr wrap="square" rtlCol="0">
            <a:spAutoFit/>
          </a:bodyPr>
          <a:lstStyle/>
          <a:p>
            <a:pPr marL="285750" indent="-285750">
              <a:buFont typeface="Arial"/>
              <a:buChar char="•"/>
            </a:pPr>
            <a:r>
              <a:rPr lang="en-US" b="1" dirty="0" smtClean="0">
                <a:solidFill>
                  <a:srgbClr val="000090"/>
                </a:solidFill>
              </a:rPr>
              <a:t>Posture</a:t>
            </a:r>
            <a:r>
              <a:rPr lang="en-US" dirty="0"/>
              <a:t>	</a:t>
            </a:r>
            <a:r>
              <a:rPr lang="en-US" dirty="0" smtClean="0"/>
              <a:t>	</a:t>
            </a:r>
            <a:endParaRPr lang="en-US" dirty="0"/>
          </a:p>
        </p:txBody>
      </p:sp>
      <p:sp>
        <p:nvSpPr>
          <p:cNvPr id="9" name="TextBox 8"/>
          <p:cNvSpPr txBox="1"/>
          <p:nvPr/>
        </p:nvSpPr>
        <p:spPr>
          <a:xfrm>
            <a:off x="2230942" y="3594821"/>
            <a:ext cx="6566975" cy="369332"/>
          </a:xfrm>
          <a:prstGeom prst="rect">
            <a:avLst/>
          </a:prstGeom>
          <a:noFill/>
        </p:spPr>
        <p:txBody>
          <a:bodyPr wrap="square" rtlCol="0">
            <a:spAutoFit/>
          </a:bodyPr>
          <a:lstStyle/>
          <a:p>
            <a:pPr marL="285750" indent="-285750">
              <a:buFont typeface="Courier New"/>
              <a:buChar char="o"/>
            </a:pPr>
            <a:r>
              <a:rPr lang="en-US" dirty="0" smtClean="0"/>
              <a:t>Men are more likely to lean in rather than women	</a:t>
            </a:r>
            <a:endParaRPr lang="en-US" dirty="0"/>
          </a:p>
        </p:txBody>
      </p:sp>
      <p:sp>
        <p:nvSpPr>
          <p:cNvPr id="10" name="TextBox 9"/>
          <p:cNvSpPr txBox="1"/>
          <p:nvPr/>
        </p:nvSpPr>
        <p:spPr>
          <a:xfrm>
            <a:off x="2230942" y="4144034"/>
            <a:ext cx="6349603" cy="369332"/>
          </a:xfrm>
          <a:prstGeom prst="rect">
            <a:avLst/>
          </a:prstGeom>
          <a:noFill/>
        </p:spPr>
        <p:txBody>
          <a:bodyPr wrap="square" rtlCol="0">
            <a:spAutoFit/>
          </a:bodyPr>
          <a:lstStyle/>
          <a:p>
            <a:pPr marL="285750" indent="-285750">
              <a:buFont typeface="Courier New"/>
              <a:buChar char="o"/>
            </a:pPr>
            <a:r>
              <a:rPr lang="en-US" dirty="0" smtClean="0"/>
              <a:t>Women are more lilely to have a face-to-face body orientation</a:t>
            </a:r>
            <a:endParaRPr lang="en-US" dirty="0"/>
          </a:p>
        </p:txBody>
      </p:sp>
      <p:sp>
        <p:nvSpPr>
          <p:cNvPr id="11" name="TextBox 10"/>
          <p:cNvSpPr txBox="1"/>
          <p:nvPr/>
        </p:nvSpPr>
        <p:spPr>
          <a:xfrm>
            <a:off x="849855" y="4868529"/>
            <a:ext cx="1689986" cy="646331"/>
          </a:xfrm>
          <a:prstGeom prst="rect">
            <a:avLst/>
          </a:prstGeom>
          <a:noFill/>
        </p:spPr>
        <p:txBody>
          <a:bodyPr wrap="square" rtlCol="0">
            <a:spAutoFit/>
          </a:bodyPr>
          <a:lstStyle/>
          <a:p>
            <a:pPr marL="285750" indent="-285750">
              <a:buFont typeface="Arial"/>
              <a:buChar char="•"/>
            </a:pPr>
            <a:r>
              <a:rPr lang="en-US" b="1" dirty="0" smtClean="0">
                <a:solidFill>
                  <a:srgbClr val="000090"/>
                </a:solidFill>
              </a:rPr>
              <a:t>Eye Contact</a:t>
            </a:r>
            <a:r>
              <a:rPr lang="en-US" dirty="0"/>
              <a:t>	</a:t>
            </a:r>
            <a:r>
              <a:rPr lang="en-US" dirty="0" smtClean="0"/>
              <a:t>	</a:t>
            </a:r>
            <a:endParaRPr lang="en-US" dirty="0"/>
          </a:p>
        </p:txBody>
      </p:sp>
      <p:sp>
        <p:nvSpPr>
          <p:cNvPr id="12" name="TextBox 11"/>
          <p:cNvSpPr txBox="1"/>
          <p:nvPr/>
        </p:nvSpPr>
        <p:spPr>
          <a:xfrm>
            <a:off x="2230942" y="5330194"/>
            <a:ext cx="6349603" cy="369332"/>
          </a:xfrm>
          <a:prstGeom prst="rect">
            <a:avLst/>
          </a:prstGeom>
          <a:noFill/>
        </p:spPr>
        <p:txBody>
          <a:bodyPr wrap="square" rtlCol="0">
            <a:spAutoFit/>
          </a:bodyPr>
          <a:lstStyle/>
          <a:p>
            <a:pPr marL="285750" indent="-285750">
              <a:buFont typeface="Courier New"/>
              <a:buChar char="o"/>
            </a:pPr>
            <a:r>
              <a:rPr lang="en-US" dirty="0" smtClean="0"/>
              <a:t>Women use more eye-contact</a:t>
            </a:r>
            <a:endParaRPr lang="en-US" dirty="0"/>
          </a:p>
        </p:txBody>
      </p:sp>
      <p:sp>
        <p:nvSpPr>
          <p:cNvPr id="13" name="TextBox 12"/>
          <p:cNvSpPr txBox="1"/>
          <p:nvPr/>
        </p:nvSpPr>
        <p:spPr>
          <a:xfrm>
            <a:off x="2230942" y="5806766"/>
            <a:ext cx="6349603" cy="369332"/>
          </a:xfrm>
          <a:prstGeom prst="rect">
            <a:avLst/>
          </a:prstGeom>
          <a:noFill/>
        </p:spPr>
        <p:txBody>
          <a:bodyPr wrap="square" rtlCol="0">
            <a:spAutoFit/>
          </a:bodyPr>
          <a:lstStyle/>
          <a:p>
            <a:pPr marL="285750" indent="-285750">
              <a:buFont typeface="Courier New"/>
              <a:buChar char="o"/>
            </a:pPr>
            <a:r>
              <a:rPr lang="en-US" dirty="0" smtClean="0"/>
              <a:t>Women do more looking and get looked at more than men</a:t>
            </a:r>
            <a:endParaRPr lang="en-US" dirty="0"/>
          </a:p>
        </p:txBody>
      </p:sp>
    </p:spTree>
    <p:extLst>
      <p:ext uri="{BB962C8B-B14F-4D97-AF65-F5344CB8AC3E}">
        <p14:creationId xmlns:p14="http://schemas.microsoft.com/office/powerpoint/2010/main" val="126235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fade">
                                      <p:cBhvr>
                                        <p:cTn id="27" dur="500"/>
                                        <p:tgtEl>
                                          <p:spTgt spid="1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fade">
                                      <p:cBhvr>
                                        <p:cTn id="3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388340" y="140641"/>
            <a:ext cx="8409577" cy="644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smtClean="0">
                <a:solidFill>
                  <a:schemeClr val="tx1"/>
                </a:solidFill>
              </a:rPr>
              <a:t>Chapter 4 Nonverbal Communication 		</a:t>
            </a:r>
            <a:r>
              <a:rPr lang="en-US" sz="1600" dirty="0">
                <a:solidFill>
                  <a:schemeClr val="tx1"/>
                </a:solidFill>
              </a:rPr>
              <a:t>	</a:t>
            </a:r>
            <a:r>
              <a:rPr lang="en-US" sz="1600" dirty="0" smtClean="0">
                <a:solidFill>
                  <a:schemeClr val="tx1"/>
                </a:solidFill>
              </a:rPr>
              <a:t>                   Keimyung University</a:t>
            </a:r>
            <a:endParaRPr lang="en-US" sz="1600" dirty="0">
              <a:solidFill>
                <a:schemeClr val="tx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624627249"/>
              </p:ext>
            </p:extLst>
          </p:nvPr>
        </p:nvGraphicFramePr>
        <p:xfrm>
          <a:off x="457199" y="840982"/>
          <a:ext cx="5709351" cy="828040"/>
        </p:xfrm>
        <a:graphic>
          <a:graphicData uri="http://schemas.openxmlformats.org/drawingml/2006/table">
            <a:tbl>
              <a:tblPr firstRow="1" bandRow="1">
                <a:tableStyleId>{69012ECD-51FC-41F1-AA8D-1B2483CD663E}</a:tableStyleId>
              </a:tblPr>
              <a:tblGrid>
                <a:gridCol w="5709351">
                  <a:extLst>
                    <a:ext uri="{9D8B030D-6E8A-4147-A177-3AD203B41FA5}">
                      <a16:colId xmlns:a16="http://schemas.microsoft.com/office/drawing/2014/main" val="20000"/>
                    </a:ext>
                  </a:extLst>
                </a:gridCol>
              </a:tblGrid>
              <a:tr h="370840">
                <a:tc>
                  <a:txBody>
                    <a:bodyPr/>
                    <a:lstStyle/>
                    <a:p>
                      <a:r>
                        <a:rPr lang="en-US" sz="2400" baseline="0" dirty="0" smtClean="0"/>
                        <a:t>Gender Differences</a:t>
                      </a:r>
                      <a:endParaRPr lang="en-US" sz="2400" dirty="0"/>
                    </a:p>
                  </a:txBody>
                  <a:tcPr/>
                </a:tc>
                <a:extLst>
                  <a:ext uri="{0D108BD9-81ED-4DB2-BD59-A6C34878D82A}">
                    <a16:rowId xmlns:a16="http://schemas.microsoft.com/office/drawing/2014/main" val="10000"/>
                  </a:ext>
                </a:extLst>
              </a:tr>
              <a:tr h="370840">
                <a:tc>
                  <a:txBody>
                    <a:bodyPr/>
                    <a:lstStyle/>
                    <a:p>
                      <a:endParaRPr lang="en-US" dirty="0"/>
                    </a:p>
                  </a:txBody>
                  <a:tcPr/>
                </a:tc>
                <a:extLst>
                  <a:ext uri="{0D108BD9-81ED-4DB2-BD59-A6C34878D82A}">
                    <a16:rowId xmlns:a16="http://schemas.microsoft.com/office/drawing/2014/main" val="10001"/>
                  </a:ext>
                </a:extLst>
              </a:tr>
            </a:tbl>
          </a:graphicData>
        </a:graphic>
      </p:graphicFrame>
      <p:sp>
        <p:nvSpPr>
          <p:cNvPr id="6" name="TextBox 5"/>
          <p:cNvSpPr txBox="1"/>
          <p:nvPr/>
        </p:nvSpPr>
        <p:spPr>
          <a:xfrm>
            <a:off x="457199" y="1932088"/>
            <a:ext cx="6349603" cy="369332"/>
          </a:xfrm>
          <a:prstGeom prst="rect">
            <a:avLst/>
          </a:prstGeom>
          <a:noFill/>
        </p:spPr>
        <p:txBody>
          <a:bodyPr wrap="square" rtlCol="0">
            <a:spAutoFit/>
          </a:bodyPr>
          <a:lstStyle/>
          <a:p>
            <a:r>
              <a:rPr lang="en-US" dirty="0" smtClean="0"/>
              <a:t>Men and Women are 99% similar and 1% different</a:t>
            </a:r>
            <a:r>
              <a:rPr lang="en-US" dirty="0"/>
              <a:t>	</a:t>
            </a:r>
            <a:r>
              <a:rPr lang="en-US" dirty="0" smtClean="0"/>
              <a:t>	</a:t>
            </a:r>
            <a:endParaRPr lang="en-US" dirty="0"/>
          </a:p>
        </p:txBody>
      </p:sp>
      <p:sp>
        <p:nvSpPr>
          <p:cNvPr id="5" name="TextBox 4"/>
          <p:cNvSpPr txBox="1"/>
          <p:nvPr/>
        </p:nvSpPr>
        <p:spPr>
          <a:xfrm>
            <a:off x="457199" y="2484955"/>
            <a:ext cx="6349603" cy="369332"/>
          </a:xfrm>
          <a:prstGeom prst="rect">
            <a:avLst/>
          </a:prstGeom>
          <a:noFill/>
        </p:spPr>
        <p:txBody>
          <a:bodyPr wrap="square" rtlCol="0">
            <a:spAutoFit/>
          </a:bodyPr>
          <a:lstStyle/>
          <a:p>
            <a:r>
              <a:rPr lang="en-US" dirty="0" smtClean="0"/>
              <a:t>But, what are some differences?	</a:t>
            </a:r>
            <a:endParaRPr lang="en-US" dirty="0"/>
          </a:p>
        </p:txBody>
      </p:sp>
      <p:sp>
        <p:nvSpPr>
          <p:cNvPr id="7" name="TextBox 6"/>
          <p:cNvSpPr txBox="1"/>
          <p:nvPr/>
        </p:nvSpPr>
        <p:spPr>
          <a:xfrm>
            <a:off x="457199" y="3079935"/>
            <a:ext cx="6349603" cy="461665"/>
          </a:xfrm>
          <a:prstGeom prst="rect">
            <a:avLst/>
          </a:prstGeom>
          <a:noFill/>
        </p:spPr>
        <p:txBody>
          <a:bodyPr wrap="square" rtlCol="0">
            <a:spAutoFit/>
          </a:bodyPr>
          <a:lstStyle/>
          <a:p>
            <a:r>
              <a:rPr lang="en-US" sz="2400" b="1" dirty="0" smtClean="0">
                <a:solidFill>
                  <a:srgbClr val="FF0000"/>
                </a:solidFill>
              </a:rPr>
              <a:t>Kinesics</a:t>
            </a:r>
            <a:r>
              <a:rPr lang="en-US" b="1" dirty="0"/>
              <a:t>	</a:t>
            </a:r>
            <a:r>
              <a:rPr lang="en-US" dirty="0" smtClean="0"/>
              <a:t>	</a:t>
            </a:r>
            <a:endParaRPr lang="en-US" dirty="0"/>
          </a:p>
        </p:txBody>
      </p:sp>
      <p:sp>
        <p:nvSpPr>
          <p:cNvPr id="8" name="TextBox 7"/>
          <p:cNvSpPr txBox="1"/>
          <p:nvPr/>
        </p:nvSpPr>
        <p:spPr>
          <a:xfrm>
            <a:off x="849855" y="3594821"/>
            <a:ext cx="1689986" cy="923330"/>
          </a:xfrm>
          <a:prstGeom prst="rect">
            <a:avLst/>
          </a:prstGeom>
          <a:noFill/>
        </p:spPr>
        <p:txBody>
          <a:bodyPr wrap="square" rtlCol="0">
            <a:spAutoFit/>
          </a:bodyPr>
          <a:lstStyle/>
          <a:p>
            <a:pPr marL="285750" indent="-285750">
              <a:buFont typeface="Arial"/>
              <a:buChar char="•"/>
            </a:pPr>
            <a:r>
              <a:rPr lang="en-US" b="1" dirty="0" smtClean="0">
                <a:solidFill>
                  <a:srgbClr val="000090"/>
                </a:solidFill>
              </a:rPr>
              <a:t>Facial Expressions</a:t>
            </a:r>
            <a:r>
              <a:rPr lang="en-US" dirty="0"/>
              <a:t>	</a:t>
            </a:r>
            <a:r>
              <a:rPr lang="en-US" dirty="0" smtClean="0"/>
              <a:t>	</a:t>
            </a:r>
            <a:endParaRPr lang="en-US" dirty="0"/>
          </a:p>
        </p:txBody>
      </p:sp>
      <p:sp>
        <p:nvSpPr>
          <p:cNvPr id="9" name="TextBox 8"/>
          <p:cNvSpPr txBox="1"/>
          <p:nvPr/>
        </p:nvSpPr>
        <p:spPr>
          <a:xfrm>
            <a:off x="2436875" y="3594821"/>
            <a:ext cx="6566975" cy="646331"/>
          </a:xfrm>
          <a:prstGeom prst="rect">
            <a:avLst/>
          </a:prstGeom>
          <a:noFill/>
        </p:spPr>
        <p:txBody>
          <a:bodyPr wrap="square" rtlCol="0">
            <a:spAutoFit/>
          </a:bodyPr>
          <a:lstStyle/>
          <a:p>
            <a:pPr marL="285750" indent="-285750">
              <a:buFont typeface="Courier New"/>
              <a:buChar char="o"/>
            </a:pPr>
            <a:r>
              <a:rPr lang="en-US" dirty="0" smtClean="0"/>
              <a:t>Women reveal emotion through facial expression more   </a:t>
            </a:r>
          </a:p>
          <a:p>
            <a:r>
              <a:rPr lang="en-US" dirty="0" smtClean="0"/>
              <a:t>      frequently and more accurately than men	</a:t>
            </a:r>
            <a:endParaRPr lang="en-US" dirty="0"/>
          </a:p>
        </p:txBody>
      </p:sp>
      <p:sp>
        <p:nvSpPr>
          <p:cNvPr id="12" name="TextBox 11"/>
          <p:cNvSpPr txBox="1"/>
          <p:nvPr/>
        </p:nvSpPr>
        <p:spPr>
          <a:xfrm>
            <a:off x="2448314" y="4409910"/>
            <a:ext cx="6349603" cy="369332"/>
          </a:xfrm>
          <a:prstGeom prst="rect">
            <a:avLst/>
          </a:prstGeom>
          <a:noFill/>
        </p:spPr>
        <p:txBody>
          <a:bodyPr wrap="square" rtlCol="0">
            <a:spAutoFit/>
          </a:bodyPr>
          <a:lstStyle/>
          <a:p>
            <a:pPr marL="285750" indent="-285750">
              <a:buFont typeface="Courier New"/>
              <a:buChar char="o"/>
            </a:pPr>
            <a:r>
              <a:rPr lang="en-US" dirty="0" smtClean="0"/>
              <a:t>Men are more likely to show angry facial expressions</a:t>
            </a:r>
            <a:endParaRPr lang="en-US" dirty="0"/>
          </a:p>
        </p:txBody>
      </p:sp>
      <p:sp>
        <p:nvSpPr>
          <p:cNvPr id="14" name="TextBox 13"/>
          <p:cNvSpPr txBox="1"/>
          <p:nvPr/>
        </p:nvSpPr>
        <p:spPr>
          <a:xfrm>
            <a:off x="2448314" y="5100080"/>
            <a:ext cx="6349603" cy="923330"/>
          </a:xfrm>
          <a:prstGeom prst="rect">
            <a:avLst/>
          </a:prstGeom>
          <a:noFill/>
        </p:spPr>
        <p:txBody>
          <a:bodyPr wrap="square" rtlCol="0">
            <a:spAutoFit/>
          </a:bodyPr>
          <a:lstStyle/>
          <a:p>
            <a:pPr marL="285750" indent="-285750">
              <a:buFont typeface="Courier New"/>
              <a:buChar char="o"/>
            </a:pPr>
            <a:r>
              <a:rPr lang="en-US" dirty="0" smtClean="0"/>
              <a:t>Women smile more than men…girls are rewarded when showing emotions, men are rewarded when they conceal emotions</a:t>
            </a:r>
            <a:endParaRPr lang="en-US" dirty="0"/>
          </a:p>
        </p:txBody>
      </p:sp>
    </p:spTree>
    <p:extLst>
      <p:ext uri="{BB962C8B-B14F-4D97-AF65-F5344CB8AC3E}">
        <p14:creationId xmlns:p14="http://schemas.microsoft.com/office/powerpoint/2010/main" val="388173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fade">
                                      <p:cBhvr>
                                        <p:cTn id="2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388340" y="140641"/>
            <a:ext cx="8409577" cy="644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600" dirty="0" smtClean="0">
                <a:solidFill>
                  <a:schemeClr val="tx1"/>
                </a:solidFill>
              </a:rPr>
              <a:t>Chapter 4 Nonverbal Communication 		</a:t>
            </a:r>
            <a:r>
              <a:rPr lang="en-US" sz="1600" dirty="0">
                <a:solidFill>
                  <a:schemeClr val="tx1"/>
                </a:solidFill>
              </a:rPr>
              <a:t>	</a:t>
            </a:r>
            <a:r>
              <a:rPr lang="en-US" sz="1600" dirty="0" smtClean="0">
                <a:solidFill>
                  <a:schemeClr val="tx1"/>
                </a:solidFill>
              </a:rPr>
              <a:t>                   Keimyung University</a:t>
            </a:r>
            <a:endParaRPr lang="en-US" sz="1600" dirty="0">
              <a:solidFill>
                <a:schemeClr val="tx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397525816"/>
              </p:ext>
            </p:extLst>
          </p:nvPr>
        </p:nvGraphicFramePr>
        <p:xfrm>
          <a:off x="457199" y="840982"/>
          <a:ext cx="5709351" cy="828040"/>
        </p:xfrm>
        <a:graphic>
          <a:graphicData uri="http://schemas.openxmlformats.org/drawingml/2006/table">
            <a:tbl>
              <a:tblPr firstRow="1" bandRow="1">
                <a:tableStyleId>{69012ECD-51FC-41F1-AA8D-1B2483CD663E}</a:tableStyleId>
              </a:tblPr>
              <a:tblGrid>
                <a:gridCol w="5709351">
                  <a:extLst>
                    <a:ext uri="{9D8B030D-6E8A-4147-A177-3AD203B41FA5}">
                      <a16:colId xmlns:a16="http://schemas.microsoft.com/office/drawing/2014/main" val="20000"/>
                    </a:ext>
                  </a:extLst>
                </a:gridCol>
              </a:tblGrid>
              <a:tr h="370840">
                <a:tc>
                  <a:txBody>
                    <a:bodyPr/>
                    <a:lstStyle/>
                    <a:p>
                      <a:r>
                        <a:rPr lang="en-US" sz="2400" baseline="0" dirty="0" smtClean="0"/>
                        <a:t>Gender Differences</a:t>
                      </a:r>
                      <a:endParaRPr lang="en-US" sz="2400" dirty="0"/>
                    </a:p>
                  </a:txBody>
                  <a:tcPr/>
                </a:tc>
                <a:extLst>
                  <a:ext uri="{0D108BD9-81ED-4DB2-BD59-A6C34878D82A}">
                    <a16:rowId xmlns:a16="http://schemas.microsoft.com/office/drawing/2014/main" val="10000"/>
                  </a:ext>
                </a:extLst>
              </a:tr>
              <a:tr h="370840">
                <a:tc>
                  <a:txBody>
                    <a:bodyPr/>
                    <a:lstStyle/>
                    <a:p>
                      <a:endParaRPr lang="en-US" dirty="0"/>
                    </a:p>
                  </a:txBody>
                  <a:tcPr/>
                </a:tc>
                <a:extLst>
                  <a:ext uri="{0D108BD9-81ED-4DB2-BD59-A6C34878D82A}">
                    <a16:rowId xmlns:a16="http://schemas.microsoft.com/office/drawing/2014/main" val="10001"/>
                  </a:ext>
                </a:extLst>
              </a:tr>
            </a:tbl>
          </a:graphicData>
        </a:graphic>
      </p:graphicFrame>
      <p:sp>
        <p:nvSpPr>
          <p:cNvPr id="6" name="TextBox 5"/>
          <p:cNvSpPr txBox="1"/>
          <p:nvPr/>
        </p:nvSpPr>
        <p:spPr>
          <a:xfrm>
            <a:off x="457199" y="1932088"/>
            <a:ext cx="6349603" cy="369332"/>
          </a:xfrm>
          <a:prstGeom prst="rect">
            <a:avLst/>
          </a:prstGeom>
          <a:noFill/>
        </p:spPr>
        <p:txBody>
          <a:bodyPr wrap="square" rtlCol="0">
            <a:spAutoFit/>
          </a:bodyPr>
          <a:lstStyle/>
          <a:p>
            <a:r>
              <a:rPr lang="en-US" dirty="0" smtClean="0"/>
              <a:t>Men and Women are 99% similar and 1% different</a:t>
            </a:r>
            <a:r>
              <a:rPr lang="en-US" dirty="0"/>
              <a:t>	</a:t>
            </a:r>
            <a:r>
              <a:rPr lang="en-US" dirty="0" smtClean="0"/>
              <a:t>	</a:t>
            </a:r>
            <a:endParaRPr lang="en-US" dirty="0"/>
          </a:p>
        </p:txBody>
      </p:sp>
      <p:sp>
        <p:nvSpPr>
          <p:cNvPr id="5" name="TextBox 4"/>
          <p:cNvSpPr txBox="1"/>
          <p:nvPr/>
        </p:nvSpPr>
        <p:spPr>
          <a:xfrm>
            <a:off x="457199" y="2484955"/>
            <a:ext cx="6349603" cy="369332"/>
          </a:xfrm>
          <a:prstGeom prst="rect">
            <a:avLst/>
          </a:prstGeom>
          <a:noFill/>
        </p:spPr>
        <p:txBody>
          <a:bodyPr wrap="square" rtlCol="0">
            <a:spAutoFit/>
          </a:bodyPr>
          <a:lstStyle/>
          <a:p>
            <a:r>
              <a:rPr lang="en-US" dirty="0" smtClean="0"/>
              <a:t>But, what are some differences?	</a:t>
            </a:r>
            <a:endParaRPr lang="en-US" dirty="0"/>
          </a:p>
        </p:txBody>
      </p:sp>
      <p:sp>
        <p:nvSpPr>
          <p:cNvPr id="7" name="TextBox 6"/>
          <p:cNvSpPr txBox="1"/>
          <p:nvPr/>
        </p:nvSpPr>
        <p:spPr>
          <a:xfrm>
            <a:off x="457199" y="3079935"/>
            <a:ext cx="1396199" cy="738664"/>
          </a:xfrm>
          <a:prstGeom prst="rect">
            <a:avLst/>
          </a:prstGeom>
          <a:noFill/>
        </p:spPr>
        <p:txBody>
          <a:bodyPr wrap="square" rtlCol="0">
            <a:spAutoFit/>
          </a:bodyPr>
          <a:lstStyle/>
          <a:p>
            <a:r>
              <a:rPr lang="en-US" sz="2400" b="1" dirty="0" smtClean="0">
                <a:solidFill>
                  <a:srgbClr val="FF0000"/>
                </a:solidFill>
              </a:rPr>
              <a:t>Haptics</a:t>
            </a:r>
            <a:r>
              <a:rPr lang="en-US" b="1" dirty="0"/>
              <a:t>	</a:t>
            </a:r>
            <a:r>
              <a:rPr lang="en-US" dirty="0" smtClean="0"/>
              <a:t>	</a:t>
            </a:r>
            <a:endParaRPr lang="en-US" dirty="0"/>
          </a:p>
        </p:txBody>
      </p:sp>
      <p:sp>
        <p:nvSpPr>
          <p:cNvPr id="9" name="TextBox 8"/>
          <p:cNvSpPr txBox="1"/>
          <p:nvPr/>
        </p:nvSpPr>
        <p:spPr>
          <a:xfrm>
            <a:off x="2436875" y="3225489"/>
            <a:ext cx="6566975" cy="369332"/>
          </a:xfrm>
          <a:prstGeom prst="rect">
            <a:avLst/>
          </a:prstGeom>
          <a:noFill/>
        </p:spPr>
        <p:txBody>
          <a:bodyPr wrap="square" rtlCol="0">
            <a:spAutoFit/>
          </a:bodyPr>
          <a:lstStyle/>
          <a:p>
            <a:pPr marL="285750" indent="-285750">
              <a:buFont typeface="Courier New"/>
              <a:buChar char="o"/>
            </a:pPr>
            <a:r>
              <a:rPr lang="en-US" dirty="0" smtClean="0"/>
              <a:t>Do men touch women more than women touch men?	</a:t>
            </a:r>
            <a:endParaRPr lang="en-US" dirty="0"/>
          </a:p>
        </p:txBody>
      </p:sp>
      <p:sp>
        <p:nvSpPr>
          <p:cNvPr id="12" name="TextBox 11"/>
          <p:cNvSpPr txBox="1"/>
          <p:nvPr/>
        </p:nvSpPr>
        <p:spPr>
          <a:xfrm>
            <a:off x="2448314" y="3818584"/>
            <a:ext cx="6349603" cy="369332"/>
          </a:xfrm>
          <a:prstGeom prst="rect">
            <a:avLst/>
          </a:prstGeom>
          <a:noFill/>
        </p:spPr>
        <p:txBody>
          <a:bodyPr wrap="square" rtlCol="0">
            <a:spAutoFit/>
          </a:bodyPr>
          <a:lstStyle/>
          <a:p>
            <a:pPr marL="285750" indent="-285750">
              <a:buFont typeface="Courier New"/>
              <a:buChar char="o"/>
            </a:pPr>
            <a:r>
              <a:rPr lang="en-US" dirty="0" smtClean="0"/>
              <a:t>Women touch women more than men touch men</a:t>
            </a:r>
            <a:endParaRPr lang="en-US" dirty="0"/>
          </a:p>
        </p:txBody>
      </p:sp>
      <p:sp>
        <p:nvSpPr>
          <p:cNvPr id="10" name="TextBox 9"/>
          <p:cNvSpPr txBox="1"/>
          <p:nvPr/>
        </p:nvSpPr>
        <p:spPr>
          <a:xfrm>
            <a:off x="2448314" y="4396140"/>
            <a:ext cx="6349603" cy="646331"/>
          </a:xfrm>
          <a:prstGeom prst="rect">
            <a:avLst/>
          </a:prstGeom>
          <a:noFill/>
        </p:spPr>
        <p:txBody>
          <a:bodyPr wrap="square" rtlCol="0">
            <a:spAutoFit/>
          </a:bodyPr>
          <a:lstStyle/>
          <a:p>
            <a:pPr marL="285750" indent="-285750">
              <a:buFont typeface="Courier New"/>
              <a:buChar char="o"/>
            </a:pPr>
            <a:r>
              <a:rPr lang="en-US" dirty="0" smtClean="0"/>
              <a:t>In general men read more sexual intent into touch than women do. Women often underinterpret sexual intent.</a:t>
            </a:r>
            <a:endParaRPr lang="en-US" dirty="0"/>
          </a:p>
        </p:txBody>
      </p:sp>
      <p:pic>
        <p:nvPicPr>
          <p:cNvPr id="11" name="Picture 10"/>
          <p:cNvPicPr>
            <a:picLocks noChangeAspect="1"/>
          </p:cNvPicPr>
          <p:nvPr/>
        </p:nvPicPr>
        <p:blipFill rotWithShape="1">
          <a:blip r:embed="rId2"/>
          <a:srcRect l="20034"/>
          <a:stretch/>
        </p:blipFill>
        <p:spPr>
          <a:xfrm>
            <a:off x="4347476" y="1814932"/>
            <a:ext cx="4656374" cy="4927251"/>
          </a:xfrm>
          <a:prstGeom prst="rect">
            <a:avLst/>
          </a:prstGeom>
        </p:spPr>
      </p:pic>
      <p:sp>
        <p:nvSpPr>
          <p:cNvPr id="13" name="TextBox 12"/>
          <p:cNvSpPr txBox="1"/>
          <p:nvPr/>
        </p:nvSpPr>
        <p:spPr>
          <a:xfrm>
            <a:off x="2436875" y="5312826"/>
            <a:ext cx="6349603" cy="369332"/>
          </a:xfrm>
          <a:prstGeom prst="rect">
            <a:avLst/>
          </a:prstGeom>
          <a:noFill/>
        </p:spPr>
        <p:txBody>
          <a:bodyPr wrap="square" rtlCol="0">
            <a:spAutoFit/>
          </a:bodyPr>
          <a:lstStyle/>
          <a:p>
            <a:pPr marL="285750" indent="-285750">
              <a:buFont typeface="Courier New"/>
              <a:buChar char="o"/>
            </a:pPr>
            <a:r>
              <a:rPr lang="en-US" dirty="0" smtClean="0"/>
              <a:t>Touch Taboos?</a:t>
            </a:r>
            <a:endParaRPr lang="en-US" dirty="0"/>
          </a:p>
        </p:txBody>
      </p:sp>
    </p:spTree>
    <p:extLst>
      <p:ext uri="{BB962C8B-B14F-4D97-AF65-F5344CB8AC3E}">
        <p14:creationId xmlns:p14="http://schemas.microsoft.com/office/powerpoint/2010/main" val="71525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fade">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fade">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331</TotalTime>
  <Words>915</Words>
  <Application>Microsoft Office PowerPoint</Application>
  <PresentationFormat>On-screen Show (4:3)</PresentationFormat>
  <Paragraphs>119</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seanan clifford</dc:creator>
  <cp:lastModifiedBy>Windows 사용자</cp:lastModifiedBy>
  <cp:revision>27</cp:revision>
  <dcterms:created xsi:type="dcterms:W3CDTF">2015-04-01T09:06:56Z</dcterms:created>
  <dcterms:modified xsi:type="dcterms:W3CDTF">2021-12-09T02:52:23Z</dcterms:modified>
</cp:coreProperties>
</file>